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8" r:id="rId3"/>
    <p:sldId id="259" r:id="rId4"/>
    <p:sldId id="260" r:id="rId5"/>
    <p:sldId id="261" r:id="rId6"/>
    <p:sldId id="269" r:id="rId7"/>
    <p:sldId id="262" r:id="rId8"/>
    <p:sldId id="267" r:id="rId9"/>
    <p:sldId id="263" r:id="rId10"/>
    <p:sldId id="264" r:id="rId11"/>
    <p:sldId id="265" r:id="rId12"/>
    <p:sldId id="270" r:id="rId13"/>
    <p:sldId id="266" r:id="rId14"/>
    <p:sldId id="271" r:id="rId15"/>
  </p:sldIdLst>
  <p:sldSz cx="9144000" cy="5143500" type="screen16x9"/>
  <p:notesSz cx="6858000" cy="9144000"/>
  <p:embeddedFontLst>
    <p:embeddedFont>
      <p:font typeface="Rubik" panose="020B0604020202020204" charset="-79"/>
      <p:regular r:id="rId17"/>
      <p:bold r:id="rId18"/>
      <p:italic r:id="rId19"/>
      <p:boldItalic r:id="rId20"/>
    </p:embeddedFont>
    <p:embeddedFont>
      <p:font typeface="Rubik Light" panose="020B0604020202020204" charset="-79"/>
      <p:regular r:id="rId21"/>
      <p:bold r:id="rId22"/>
      <p:italic r:id="rId23"/>
      <p:boldItalic r:id="rId24"/>
    </p:embeddedFont>
    <p:embeddedFont>
      <p:font typeface="Rubik Medium" panose="020B0604020202020204" charset="-79"/>
      <p:regular r:id="rId25"/>
      <p:bold r:id="rId26"/>
      <p:italic r:id="rId27"/>
      <p:boldItalic r:id="rId28"/>
    </p:embeddedFont>
    <p:embeddedFont>
      <p:font typeface="Rubik SemiBold" panose="020B0604020202020204" charset="-79"/>
      <p:regular r:id="rId29"/>
      <p:bold r:id="rId30"/>
      <p:italic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8" roundtripDataSignature="AMtx7mimgPNRyAyLAkSnvecW6+hZdaz5R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940" y="5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9" Type="http://schemas.openxmlformats.org/officeDocument/2006/relationships/presProps" Target="presProps.xml"/><Relationship Id="rId21" Type="http://schemas.openxmlformats.org/officeDocument/2006/relationships/font" Target="fonts/font5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8" Type="http://customschemas.google.com/relationships/presentationmetadata" Target="meta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font" Target="fonts/font16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font" Target="fonts/font1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3ec2985a68_1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2" name="Google Shape;132;g23ec2985a68_1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3ec2985a68_1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0" name="Google Shape;140;g23ec2985a68_1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>
          <a:extLst>
            <a:ext uri="{FF2B5EF4-FFF2-40B4-BE49-F238E27FC236}">
              <a16:creationId xmlns:a16="http://schemas.microsoft.com/office/drawing/2014/main" id="{23B5589D-54D6-F064-2170-37D35A00A4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3ec2985a68_1_56:notes">
            <a:extLst>
              <a:ext uri="{FF2B5EF4-FFF2-40B4-BE49-F238E27FC236}">
                <a16:creationId xmlns:a16="http://schemas.microsoft.com/office/drawing/2014/main" id="{211DF359-1810-52AA-2FC1-856109A3015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0" name="Google Shape;140;g23ec2985a68_1_56:notes">
            <a:extLst>
              <a:ext uri="{FF2B5EF4-FFF2-40B4-BE49-F238E27FC236}">
                <a16:creationId xmlns:a16="http://schemas.microsoft.com/office/drawing/2014/main" id="{7B29B15A-2F15-F449-5867-D36BCFC321F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19646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8" name="Google Shape;148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>
          <a:extLst>
            <a:ext uri="{FF2B5EF4-FFF2-40B4-BE49-F238E27FC236}">
              <a16:creationId xmlns:a16="http://schemas.microsoft.com/office/drawing/2014/main" id="{4DD4D8B8-F8A8-6983-2159-CBCB8839E0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:notes">
            <a:extLst>
              <a:ext uri="{FF2B5EF4-FFF2-40B4-BE49-F238E27FC236}">
                <a16:creationId xmlns:a16="http://schemas.microsoft.com/office/drawing/2014/main" id="{4973D7AD-9214-B530-57A9-0986AC4FF41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4" name="Google Shape;64;p2:notes">
            <a:extLst>
              <a:ext uri="{FF2B5EF4-FFF2-40B4-BE49-F238E27FC236}">
                <a16:creationId xmlns:a16="http://schemas.microsoft.com/office/drawing/2014/main" id="{AF8D8BDE-8041-7A5A-B0EF-E7C66B34B28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615633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265ee868302_0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8" name="Google Shape;88;g265ee868302_0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65ee868302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7" name="Google Shape;107;g265ee868302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>
          <a:extLst>
            <a:ext uri="{FF2B5EF4-FFF2-40B4-BE49-F238E27FC236}">
              <a16:creationId xmlns:a16="http://schemas.microsoft.com/office/drawing/2014/main" id="{0CA699CB-550A-5159-6572-19F074B9D8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3ec2985a68_1_33:notes">
            <a:extLst>
              <a:ext uri="{FF2B5EF4-FFF2-40B4-BE49-F238E27FC236}">
                <a16:creationId xmlns:a16="http://schemas.microsoft.com/office/drawing/2014/main" id="{0E30ECF5-5AB3-2363-6E26-B1AB6FAD618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6" name="Google Shape;116;g23ec2985a68_1_33:notes">
            <a:extLst>
              <a:ext uri="{FF2B5EF4-FFF2-40B4-BE49-F238E27FC236}">
                <a16:creationId xmlns:a16="http://schemas.microsoft.com/office/drawing/2014/main" id="{AEDEE228-1002-E549-56E4-FBDE2867DC7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204845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3ec2985a68_1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6" name="Google Shape;116;g23ec2985a68_1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>
          <a:extLst>
            <a:ext uri="{FF2B5EF4-FFF2-40B4-BE49-F238E27FC236}">
              <a16:creationId xmlns:a16="http://schemas.microsoft.com/office/drawing/2014/main" id="{031C3B46-6877-817F-6880-76312AD9A4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3ec2985a68_1_33:notes">
            <a:extLst>
              <a:ext uri="{FF2B5EF4-FFF2-40B4-BE49-F238E27FC236}">
                <a16:creationId xmlns:a16="http://schemas.microsoft.com/office/drawing/2014/main" id="{6011E2D9-B421-441D-E469-CC50054D393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6" name="Google Shape;116;g23ec2985a68_1_33:notes">
            <a:extLst>
              <a:ext uri="{FF2B5EF4-FFF2-40B4-BE49-F238E27FC236}">
                <a16:creationId xmlns:a16="http://schemas.microsoft.com/office/drawing/2014/main" id="{B60B337A-68BC-628A-C47C-667D12C0DEE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28607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3ec2985a68_1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" name="Google Shape;124;g23ec2985a68_1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9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5" name="Google Shape;45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20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8" name="Google Shape;48;p20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9" name="Google Shape;49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1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4" name="Google Shape;14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7" name="Google Shape;17;p1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8" name="Google Shape;18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1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1" name="Google Shape;21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5" name="Google Shape;25;p14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" name="Google Shape;26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6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2" name="Google Shape;32;p16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3" name="Google Shape;33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7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6" name="Google Shape;36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18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0" name="Google Shape;40;p1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1" name="Google Shape;41;p18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2" name="Google Shape;42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youtube.com/watch?v=gjwpr0888dM&amp;feature=youtu.be" TargetMode="External"/><Relationship Id="rId4" Type="http://schemas.openxmlformats.org/officeDocument/2006/relationships/hyperlink" Target="https://github.com/alexpujifirmansyah/Final_Task_ID_X-Partners_Data-Engineer__ALEX_PUJI_FIRMANSYAH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dicoding.com/certificates/L4PQ1L604XO1" TargetMode="External"/><Relationship Id="rId3" Type="http://schemas.openxmlformats.org/officeDocument/2006/relationships/image" Target="../media/image1.png"/><Relationship Id="rId7" Type="http://schemas.openxmlformats.org/officeDocument/2006/relationships/hyperlink" Target="https://academy.dqlab.id/certificate/pdf/DQLABDEPROAFPMIE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academy.dqlab.id/certificate/pdf/DQLABSQLTSOJETHT" TargetMode="External"/><Relationship Id="rId5" Type="http://schemas.openxmlformats.org/officeDocument/2006/relationships/hyperlink" Target="https://academy.dqlab.id/certificate/pdf/DQLABPRJC3URHTAG" TargetMode="External"/><Relationship Id="rId10" Type="http://schemas.openxmlformats.org/officeDocument/2006/relationships/hyperlink" Target="https://coursenet.s3.ap-southeast-3.amazonaws.com/Course-Net/CompletionCertificateALEX%20PUJI%20FIRMANSYAH-109398.pdf" TargetMode="External"/><Relationship Id="rId4" Type="http://schemas.openxmlformats.org/officeDocument/2006/relationships/image" Target="../media/image4.png"/><Relationship Id="rId9" Type="http://schemas.openxmlformats.org/officeDocument/2006/relationships/hyperlink" Target="https://academy.dqlab.id/certificate/pdf/DQLABPDI10DCOUNQ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youtu.be/gjwpr0888dM" TargetMode="Externa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9FAB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"/>
          <p:cNvPicPr preferRelativeResize="0"/>
          <p:nvPr/>
        </p:nvPicPr>
        <p:blipFill rotWithShape="1">
          <a:blip r:embed="rId3">
            <a:alphaModFix amt="10000"/>
          </a:blip>
          <a:srcRect/>
          <a:stretch/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9800" y="186500"/>
            <a:ext cx="1399901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"/>
          <p:cNvSpPr txBox="1"/>
          <p:nvPr/>
        </p:nvSpPr>
        <p:spPr>
          <a:xfrm>
            <a:off x="518025" y="1302390"/>
            <a:ext cx="6239100" cy="129263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019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2400" dirty="0" err="1">
                <a:solidFill>
                  <a:schemeClr val="bg1"/>
                </a:solidFill>
              </a:rPr>
              <a:t>Membuat</a:t>
            </a:r>
            <a:r>
              <a:rPr lang="en-US" sz="2400" dirty="0">
                <a:solidFill>
                  <a:schemeClr val="bg1"/>
                </a:solidFill>
              </a:rPr>
              <a:t> Data Warehouse dan Stored Procedure </a:t>
            </a:r>
            <a:r>
              <a:rPr lang="en-US" sz="2400" dirty="0" err="1">
                <a:solidFill>
                  <a:schemeClr val="bg1"/>
                </a:solidFill>
              </a:rPr>
              <a:t>untuk</a:t>
            </a:r>
            <a:r>
              <a:rPr lang="en-US" sz="2400" dirty="0">
                <a:solidFill>
                  <a:schemeClr val="bg1"/>
                </a:solidFill>
              </a:rPr>
              <a:t> salah </a:t>
            </a:r>
            <a:r>
              <a:rPr lang="en-US" sz="2400" dirty="0" err="1">
                <a:solidFill>
                  <a:schemeClr val="bg1"/>
                </a:solidFill>
              </a:rPr>
              <a:t>satu</a:t>
            </a:r>
            <a:r>
              <a:rPr lang="en-US" sz="2400" dirty="0">
                <a:solidFill>
                  <a:schemeClr val="bg1"/>
                </a:solidFill>
              </a:rPr>
              <a:t> client ID/X Partners</a:t>
            </a:r>
            <a:endParaRPr lang="en-ID" sz="2400" b="0" i="0" u="none" strike="noStrike" cap="none" dirty="0">
              <a:solidFill>
                <a:schemeClr val="bg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57" name="Google Shape;57;p1"/>
          <p:cNvSpPr txBox="1"/>
          <p:nvPr/>
        </p:nvSpPr>
        <p:spPr>
          <a:xfrm>
            <a:off x="517900" y="3130300"/>
            <a:ext cx="7289100" cy="569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019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" sz="2500">
                <a:solidFill>
                  <a:schemeClr val="lt1"/>
                </a:solidFill>
                <a:latin typeface="Rubik SemiBold"/>
                <a:ea typeface="Rubik SemiBold"/>
                <a:cs typeface="Rubik SemiBold"/>
                <a:sym typeface="Rubik SemiBold"/>
              </a:rPr>
              <a:t>ID/X Partners</a:t>
            </a:r>
            <a:r>
              <a:rPr lang="en" sz="2500" b="0" i="0" u="none" strike="noStrike" cap="none">
                <a:solidFill>
                  <a:schemeClr val="lt1"/>
                </a:solidFill>
                <a:latin typeface="Rubik SemiBold"/>
                <a:ea typeface="Rubik SemiBold"/>
                <a:cs typeface="Rubik SemiBold"/>
                <a:sym typeface="Rubik SemiBold"/>
              </a:rPr>
              <a:t> - </a:t>
            </a:r>
            <a:r>
              <a:rPr lang="en" sz="2500">
                <a:solidFill>
                  <a:schemeClr val="lt1"/>
                </a:solidFill>
                <a:latin typeface="Rubik SemiBold"/>
                <a:ea typeface="Rubik SemiBold"/>
                <a:cs typeface="Rubik SemiBold"/>
                <a:sym typeface="Rubik SemiBold"/>
              </a:rPr>
              <a:t>Data Engineer</a:t>
            </a:r>
            <a:endParaRPr sz="2500" b="0" i="0" u="none" strike="noStrike" cap="none">
              <a:solidFill>
                <a:schemeClr val="lt1"/>
              </a:solidFill>
              <a:latin typeface="Rubik SemiBold"/>
              <a:ea typeface="Rubik SemiBold"/>
              <a:cs typeface="Rubik SemiBold"/>
              <a:sym typeface="Rubik SemiBold"/>
            </a:endParaRPr>
          </a:p>
        </p:txBody>
      </p:sp>
      <p:sp>
        <p:nvSpPr>
          <p:cNvPr id="58" name="Google Shape;58;p1"/>
          <p:cNvSpPr/>
          <p:nvPr/>
        </p:nvSpPr>
        <p:spPr>
          <a:xfrm>
            <a:off x="6757125" y="-621925"/>
            <a:ext cx="3135000" cy="3051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1"/>
          <p:cNvSpPr txBox="1"/>
          <p:nvPr/>
        </p:nvSpPr>
        <p:spPr>
          <a:xfrm>
            <a:off x="1769125" y="172450"/>
            <a:ext cx="4578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" sz="3000" b="0" i="0" u="none" strike="noStrike" cap="none">
                <a:solidFill>
                  <a:schemeClr val="lt1"/>
                </a:solidFill>
                <a:latin typeface="Rubik SemiBold"/>
                <a:ea typeface="Rubik SemiBold"/>
                <a:cs typeface="Rubik SemiBold"/>
                <a:sym typeface="Rubik SemiBold"/>
              </a:rPr>
              <a:t>X</a:t>
            </a:r>
            <a:endParaRPr sz="3000" b="0" i="0" u="none" strike="noStrike" cap="none">
              <a:solidFill>
                <a:schemeClr val="lt1"/>
              </a:solidFill>
              <a:latin typeface="Rubik SemiBold"/>
              <a:ea typeface="Rubik SemiBold"/>
              <a:cs typeface="Rubik SemiBold"/>
              <a:sym typeface="Rubik SemiBold"/>
            </a:endParaRPr>
          </a:p>
        </p:txBody>
      </p:sp>
      <p:sp>
        <p:nvSpPr>
          <p:cNvPr id="60" name="Google Shape;60;p1"/>
          <p:cNvSpPr txBox="1"/>
          <p:nvPr/>
        </p:nvSpPr>
        <p:spPr>
          <a:xfrm>
            <a:off x="517899" y="3699700"/>
            <a:ext cx="4982677" cy="954077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019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0" i="0" u="none" strike="noStrike" cap="none" dirty="0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rPr>
              <a:t>Presented by</a:t>
            </a:r>
            <a:endParaRPr sz="2000" b="0" i="0" u="none" strike="noStrike" cap="none" dirty="0">
              <a:solidFill>
                <a:schemeClr val="lt1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3000" b="0" i="0" u="none" strike="noStrike" cap="none" dirty="0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rPr>
              <a:t>ALEX PUJI FIRMANSYAH</a:t>
            </a:r>
            <a:endParaRPr sz="3000" b="0" i="0" u="none" strike="noStrike" cap="none" dirty="0">
              <a:solidFill>
                <a:schemeClr val="lt1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pic>
        <p:nvPicPr>
          <p:cNvPr id="61" name="Google Shape;61;p1"/>
          <p:cNvPicPr preferRelativeResize="0"/>
          <p:nvPr/>
        </p:nvPicPr>
        <p:blipFill rotWithShape="1">
          <a:blip r:embed="rId5">
            <a:alphaModFix/>
          </a:blip>
          <a:srcRect t="2079" b="2079"/>
          <a:stretch/>
        </p:blipFill>
        <p:spPr>
          <a:xfrm>
            <a:off x="2246350" y="256450"/>
            <a:ext cx="1328711" cy="471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g23ec2985a68_1_49"/>
          <p:cNvPicPr preferRelativeResize="0"/>
          <p:nvPr/>
        </p:nvPicPr>
        <p:blipFill rotWithShape="1">
          <a:blip r:embed="rId3">
            <a:alphaModFix amt="10000"/>
          </a:blip>
          <a:srcRect/>
          <a:stretch/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g23ec2985a68_1_49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g23ec2985a68_1_49"/>
          <p:cNvSpPr txBox="1"/>
          <p:nvPr/>
        </p:nvSpPr>
        <p:spPr>
          <a:xfrm>
            <a:off x="340500" y="452038"/>
            <a:ext cx="8463000" cy="600300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5098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4000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Rubik"/>
              <a:buAutoNum type="arabicPeriod" startAt="3"/>
            </a:pPr>
            <a:r>
              <a:rPr lang="en" sz="2700" b="1">
                <a:latin typeface="Rubik"/>
                <a:ea typeface="Rubik"/>
                <a:cs typeface="Rubik"/>
                <a:sym typeface="Rubik"/>
              </a:rPr>
              <a:t>Create ETL Job for Fact Table</a:t>
            </a:r>
            <a:endParaRPr sz="2700" b="1" i="0" u="none" strike="noStrike" cap="non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37" name="Google Shape;137;g23ec2985a68_1_49"/>
          <p:cNvSpPr txBox="1"/>
          <p:nvPr/>
        </p:nvSpPr>
        <p:spPr>
          <a:xfrm>
            <a:off x="723015" y="1383249"/>
            <a:ext cx="6691423" cy="946383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5098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</a:pPr>
            <a:r>
              <a:rPr lang="en-ID" sz="1100" dirty="0" err="1"/>
              <a:t>Membuat</a:t>
            </a:r>
            <a:r>
              <a:rPr lang="en-ID" sz="1100" dirty="0"/>
              <a:t> job ETL </a:t>
            </a:r>
            <a:r>
              <a:rPr lang="en-ID" sz="1100" dirty="0" err="1"/>
              <a:t>untuk</a:t>
            </a:r>
            <a:r>
              <a:rPr lang="en-ID" sz="1100" dirty="0"/>
              <a:t> </a:t>
            </a:r>
            <a:r>
              <a:rPr lang="en-ID" sz="1100" dirty="0" err="1"/>
              <a:t>menggabungkan</a:t>
            </a:r>
            <a:r>
              <a:rPr lang="en-ID" sz="1100" dirty="0"/>
              <a:t> data </a:t>
            </a:r>
            <a:r>
              <a:rPr lang="en-ID" sz="1100" dirty="0" err="1"/>
              <a:t>transaksi</a:t>
            </a:r>
            <a:r>
              <a:rPr lang="en-ID" sz="1100" dirty="0"/>
              <a:t> (</a:t>
            </a:r>
            <a:r>
              <a:rPr lang="en-ID" sz="1100" dirty="0" err="1"/>
              <a:t>transaksi_excel</a:t>
            </a:r>
            <a:r>
              <a:rPr lang="en-ID" sz="1100" dirty="0"/>
              <a:t>, </a:t>
            </a:r>
            <a:r>
              <a:rPr lang="en-ID" sz="1100" dirty="0" err="1"/>
              <a:t>transaksi_csv</a:t>
            </a:r>
            <a:r>
              <a:rPr lang="en-ID" sz="1100" dirty="0"/>
              <a:t>, </a:t>
            </a:r>
            <a:r>
              <a:rPr lang="en-ID" sz="1100" dirty="0" err="1"/>
              <a:t>transaksi_db</a:t>
            </a:r>
            <a:r>
              <a:rPr lang="en-ID" sz="1100" dirty="0"/>
              <a:t>) </a:t>
            </a:r>
            <a:r>
              <a:rPr lang="en-ID" sz="1100" dirty="0" err="1"/>
              <a:t>menjadi</a:t>
            </a:r>
            <a:r>
              <a:rPr lang="en-ID" sz="1100" dirty="0"/>
              <a:t> </a:t>
            </a:r>
            <a:r>
              <a:rPr lang="en-ID" sz="1100" dirty="0" err="1"/>
              <a:t>satu</a:t>
            </a:r>
            <a:r>
              <a:rPr lang="en-ID" sz="1100" dirty="0"/>
              <a:t> di </a:t>
            </a:r>
            <a:r>
              <a:rPr lang="en-ID" sz="1100" dirty="0" err="1"/>
              <a:t>tabel</a:t>
            </a:r>
            <a:r>
              <a:rPr lang="en-ID" sz="1100" dirty="0"/>
              <a:t> </a:t>
            </a:r>
            <a:r>
              <a:rPr lang="en-ID" sz="1100" dirty="0" err="1"/>
              <a:t>FactTransaction</a:t>
            </a:r>
            <a:r>
              <a:rPr lang="en-ID" sz="1100" dirty="0"/>
              <a:t>. Lalu pada </a:t>
            </a:r>
            <a:r>
              <a:rPr lang="en-ID" sz="1100" dirty="0" err="1"/>
              <a:t>tUniq</a:t>
            </a:r>
            <a:r>
              <a:rPr lang="en-ID" sz="1100" dirty="0"/>
              <a:t> </a:t>
            </a:r>
            <a:r>
              <a:rPr lang="en-ID" sz="1100" dirty="0" err="1"/>
              <a:t>dilakukan</a:t>
            </a:r>
            <a:r>
              <a:rPr lang="en-ID" sz="1100" dirty="0"/>
              <a:t> </a:t>
            </a:r>
            <a:r>
              <a:rPr lang="en-ID" sz="1100" dirty="0" err="1"/>
              <a:t>pembersihan</a:t>
            </a:r>
            <a:r>
              <a:rPr lang="en-ID" sz="1100" dirty="0"/>
              <a:t> data agar </a:t>
            </a:r>
            <a:r>
              <a:rPr lang="en-ID" sz="1100" dirty="0" err="1"/>
              <a:t>tidak</a:t>
            </a:r>
            <a:r>
              <a:rPr lang="en-ID" sz="1100" dirty="0"/>
              <a:t> </a:t>
            </a:r>
            <a:r>
              <a:rPr lang="en-ID" sz="1100" dirty="0" err="1"/>
              <a:t>ada</a:t>
            </a:r>
            <a:r>
              <a:rPr lang="en-ID" sz="1100" dirty="0"/>
              <a:t> row yang </a:t>
            </a:r>
            <a:r>
              <a:rPr lang="en-ID" sz="1100" dirty="0" err="1"/>
              <a:t>duplikat</a:t>
            </a:r>
            <a:r>
              <a:rPr lang="en-ID" sz="1100" dirty="0"/>
              <a:t> di </a:t>
            </a:r>
            <a:r>
              <a:rPr lang="en-ID" sz="1100" dirty="0" err="1"/>
              <a:t>dalam</a:t>
            </a:r>
            <a:r>
              <a:rPr lang="en-ID" sz="1100" dirty="0"/>
              <a:t> </a:t>
            </a:r>
            <a:r>
              <a:rPr lang="en-ID" sz="1100" dirty="0" err="1"/>
              <a:t>tabel</a:t>
            </a:r>
            <a:r>
              <a:rPr lang="en-ID" sz="1100" dirty="0"/>
              <a:t> </a:t>
            </a:r>
            <a:r>
              <a:rPr lang="en-ID" sz="1100" dirty="0" err="1"/>
              <a:t>FactTransaction</a:t>
            </a:r>
            <a:r>
              <a:rPr lang="en-ID" sz="1100" dirty="0"/>
              <a:t>.</a:t>
            </a:r>
            <a:endParaRPr sz="1100" b="0" i="0" u="none" strike="noStrike" cap="none" dirty="0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40570E-961D-1FDA-207A-61F7AC7FD8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3015" y="2677984"/>
            <a:ext cx="6832933" cy="211716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g23ec2985a68_1_56"/>
          <p:cNvPicPr preferRelativeResize="0"/>
          <p:nvPr/>
        </p:nvPicPr>
        <p:blipFill rotWithShape="1">
          <a:blip r:embed="rId3">
            <a:alphaModFix amt="10000"/>
          </a:blip>
          <a:srcRect/>
          <a:stretch/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g23ec2985a68_1_56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g23ec2985a68_1_56"/>
          <p:cNvSpPr txBox="1"/>
          <p:nvPr/>
        </p:nvSpPr>
        <p:spPr>
          <a:xfrm>
            <a:off x="254502" y="563224"/>
            <a:ext cx="8463000" cy="600300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5098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4000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Rubik"/>
              <a:buAutoNum type="arabicPeriod" startAt="4"/>
            </a:pPr>
            <a:r>
              <a:rPr lang="en" sz="2700" b="1" dirty="0">
                <a:latin typeface="Rubik"/>
                <a:ea typeface="Rubik"/>
                <a:cs typeface="Rubik"/>
                <a:sym typeface="Rubik"/>
              </a:rPr>
              <a:t>Create Stored Procedure DailyTransaction</a:t>
            </a:r>
            <a:endParaRPr sz="2700" b="1" i="0" u="none" strike="noStrike" cap="none" dirty="0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45" name="Google Shape;145;g23ec2985a68_1_56"/>
          <p:cNvSpPr txBox="1"/>
          <p:nvPr/>
        </p:nvSpPr>
        <p:spPr>
          <a:xfrm>
            <a:off x="360310" y="1252099"/>
            <a:ext cx="4321307" cy="1962045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5098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</a:pPr>
            <a:r>
              <a:rPr lang="en-ID" sz="1100" dirty="0" err="1"/>
              <a:t>Membuat</a:t>
            </a:r>
            <a:r>
              <a:rPr lang="en-ID" sz="1100" dirty="0"/>
              <a:t> dua Stored Procedure </a:t>
            </a:r>
            <a:r>
              <a:rPr lang="en-ID" sz="1100" b="1" dirty="0" err="1"/>
              <a:t>DailyTransaction</a:t>
            </a:r>
            <a:r>
              <a:rPr lang="en-ID" sz="1100" dirty="0"/>
              <a:t> </a:t>
            </a:r>
            <a:r>
              <a:rPr lang="en-ID" sz="1100" dirty="0" err="1"/>
              <a:t>untuk</a:t>
            </a:r>
            <a:r>
              <a:rPr lang="en-ID" sz="1100" dirty="0"/>
              <a:t> </a:t>
            </a:r>
            <a:r>
              <a:rPr lang="en-ID" sz="1100" dirty="0" err="1"/>
              <a:t>menghitung</a:t>
            </a:r>
            <a:r>
              <a:rPr lang="en-ID" sz="1100" dirty="0"/>
              <a:t> </a:t>
            </a:r>
            <a:r>
              <a:rPr lang="en-ID" sz="1100" dirty="0" err="1"/>
              <a:t>banyaknya</a:t>
            </a:r>
            <a:r>
              <a:rPr lang="en-ID" sz="1100" dirty="0"/>
              <a:t> </a:t>
            </a:r>
            <a:r>
              <a:rPr lang="en-ID" sz="1100" dirty="0" err="1"/>
              <a:t>transaksi</a:t>
            </a:r>
            <a:r>
              <a:rPr lang="en-ID" sz="1100" dirty="0"/>
              <a:t> </a:t>
            </a:r>
            <a:r>
              <a:rPr lang="en-ID" sz="1100" dirty="0" err="1"/>
              <a:t>beserta</a:t>
            </a:r>
            <a:r>
              <a:rPr lang="en-ID" sz="1100" dirty="0"/>
              <a:t> total </a:t>
            </a:r>
            <a:r>
              <a:rPr lang="en-ID" sz="1100" dirty="0" err="1"/>
              <a:t>nominalnya</a:t>
            </a:r>
            <a:r>
              <a:rPr lang="en-ID" sz="1100" dirty="0"/>
              <a:t> </a:t>
            </a:r>
            <a:r>
              <a:rPr lang="en-ID" sz="1100" dirty="0" err="1"/>
              <a:t>setiap</a:t>
            </a:r>
            <a:r>
              <a:rPr lang="en-ID" sz="1100" dirty="0"/>
              <a:t> </a:t>
            </a:r>
            <a:r>
              <a:rPr lang="en-ID" sz="1100" dirty="0" err="1"/>
              <a:t>harinya</a:t>
            </a:r>
            <a:r>
              <a:rPr lang="en-ID" sz="1100" dirty="0"/>
              <a:t>, agar </a:t>
            </a:r>
            <a:r>
              <a:rPr lang="en-ID" sz="1100" dirty="0" err="1"/>
              <a:t>mereka</a:t>
            </a:r>
            <a:r>
              <a:rPr lang="en-ID" sz="1100" dirty="0"/>
              <a:t> </a:t>
            </a:r>
            <a:r>
              <a:rPr lang="en-ID" sz="1100" dirty="0" err="1"/>
              <a:t>mendapatkan</a:t>
            </a:r>
            <a:r>
              <a:rPr lang="en-ID" sz="1100" dirty="0"/>
              <a:t> </a:t>
            </a:r>
            <a:r>
              <a:rPr lang="en-ID" sz="1100" dirty="0" err="1"/>
              <a:t>ringkasan</a:t>
            </a:r>
            <a:r>
              <a:rPr lang="en-ID" sz="1100" dirty="0"/>
              <a:t> data </a:t>
            </a:r>
            <a:r>
              <a:rPr lang="en-ID" sz="1100" dirty="0" err="1"/>
              <a:t>dengan</a:t>
            </a:r>
            <a:r>
              <a:rPr lang="en-ID" sz="1100" dirty="0"/>
              <a:t> </a:t>
            </a:r>
            <a:r>
              <a:rPr lang="en-ID" sz="1100" dirty="0" err="1"/>
              <a:t>cepat</a:t>
            </a:r>
            <a:r>
              <a:rPr lang="en-ID" sz="1100" dirty="0"/>
              <a:t>.</a:t>
            </a:r>
            <a:br>
              <a:rPr lang="en-ID" sz="1100" dirty="0"/>
            </a:br>
            <a:r>
              <a:rPr lang="en-ID" sz="1100" dirty="0"/>
              <a:t> </a:t>
            </a: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</a:pPr>
            <a:r>
              <a:rPr lang="sv-SE" sz="1100" dirty="0"/>
              <a:t>Query SQL yang diberikan bertujuan untuk </a:t>
            </a:r>
            <a:r>
              <a:rPr lang="sv-SE" sz="1100" b="1" dirty="0"/>
              <a:t>menghitung dan menampilkan ringkasan transaksi harian</a:t>
            </a:r>
            <a:r>
              <a:rPr lang="sv-SE" sz="1100" dirty="0"/>
              <a:t> dalam rentang waktu tertentu.</a:t>
            </a:r>
            <a:endParaRPr sz="1100" b="0" i="0" u="none" strike="noStrike" cap="none" dirty="0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297A9DE-9E78-22F5-92AB-FA9CBD5471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54578" y="1504376"/>
            <a:ext cx="3862924" cy="30605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0353C64-8DCC-E6DF-B467-B3B14B947C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0310" y="3214144"/>
            <a:ext cx="3277593" cy="169421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>
          <a:extLst>
            <a:ext uri="{FF2B5EF4-FFF2-40B4-BE49-F238E27FC236}">
              <a16:creationId xmlns:a16="http://schemas.microsoft.com/office/drawing/2014/main" id="{B4803213-A7C0-D1E2-F2D0-6EEF3DA640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g23ec2985a68_1_56">
            <a:extLst>
              <a:ext uri="{FF2B5EF4-FFF2-40B4-BE49-F238E27FC236}">
                <a16:creationId xmlns:a16="http://schemas.microsoft.com/office/drawing/2014/main" id="{41034237-8676-A4BD-1B90-6A1C14461C1A}"/>
              </a:ext>
            </a:extLst>
          </p:cNvPr>
          <p:cNvPicPr preferRelativeResize="0"/>
          <p:nvPr/>
        </p:nvPicPr>
        <p:blipFill rotWithShape="1">
          <a:blip r:embed="rId3">
            <a:alphaModFix amt="10000"/>
          </a:blip>
          <a:srcRect/>
          <a:stretch/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g23ec2985a68_1_56">
            <a:extLst>
              <a:ext uri="{FF2B5EF4-FFF2-40B4-BE49-F238E27FC236}">
                <a16:creationId xmlns:a16="http://schemas.microsoft.com/office/drawing/2014/main" id="{87A1E82E-2578-131D-1D8E-13163F94F5C0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g23ec2985a68_1_56">
            <a:extLst>
              <a:ext uri="{FF2B5EF4-FFF2-40B4-BE49-F238E27FC236}">
                <a16:creationId xmlns:a16="http://schemas.microsoft.com/office/drawing/2014/main" id="{AF0CF984-CDAA-AB87-18C2-C1741D3A11AF}"/>
              </a:ext>
            </a:extLst>
          </p:cNvPr>
          <p:cNvSpPr txBox="1"/>
          <p:nvPr/>
        </p:nvSpPr>
        <p:spPr>
          <a:xfrm>
            <a:off x="310243" y="160296"/>
            <a:ext cx="8463000" cy="1015632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5098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4000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Rubik"/>
              <a:buAutoNum type="arabicPeriod" startAt="4"/>
            </a:pPr>
            <a:r>
              <a:rPr lang="en" sz="2700" b="1" dirty="0">
                <a:latin typeface="Rubik"/>
                <a:ea typeface="Rubik"/>
                <a:cs typeface="Rubik"/>
                <a:sym typeface="Rubik"/>
              </a:rPr>
              <a:t>Create Stored Procedure BalancePerCustomer</a:t>
            </a:r>
            <a:endParaRPr sz="2700" b="1" i="0" u="none" strike="noStrike" cap="none" dirty="0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45" name="Google Shape;145;g23ec2985a68_1_56">
            <a:extLst>
              <a:ext uri="{FF2B5EF4-FFF2-40B4-BE49-F238E27FC236}">
                <a16:creationId xmlns:a16="http://schemas.microsoft.com/office/drawing/2014/main" id="{15EE3533-0195-7C19-6E2D-B9B0356606E1}"/>
              </a:ext>
            </a:extLst>
          </p:cNvPr>
          <p:cNvSpPr txBox="1"/>
          <p:nvPr/>
        </p:nvSpPr>
        <p:spPr>
          <a:xfrm>
            <a:off x="340499" y="1101405"/>
            <a:ext cx="4096821" cy="2215961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5098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</a:pPr>
            <a:r>
              <a:rPr lang="en-ID" sz="1100" dirty="0" err="1"/>
              <a:t>Membuat</a:t>
            </a:r>
            <a:r>
              <a:rPr lang="en-ID" sz="1100" dirty="0"/>
              <a:t> dua Stored Procedure </a:t>
            </a:r>
            <a:r>
              <a:rPr lang="en-ID" sz="1100" b="1" dirty="0" err="1"/>
              <a:t>BalancePerCustomer</a:t>
            </a:r>
            <a:r>
              <a:rPr lang="en-ID" sz="1100" dirty="0"/>
              <a:t> </a:t>
            </a:r>
            <a:r>
              <a:rPr lang="it-IT" sz="1100" dirty="0"/>
              <a:t>untuk mengetahui sisa balance per customer, agar </a:t>
            </a:r>
            <a:r>
              <a:rPr lang="en-ID" sz="1100" dirty="0" err="1"/>
              <a:t>mereka</a:t>
            </a:r>
            <a:r>
              <a:rPr lang="en-ID" sz="1100" dirty="0"/>
              <a:t> </a:t>
            </a:r>
            <a:r>
              <a:rPr lang="en-ID" sz="1100" dirty="0" err="1"/>
              <a:t>mendapatkan</a:t>
            </a:r>
            <a:r>
              <a:rPr lang="en-ID" sz="1100" dirty="0"/>
              <a:t> </a:t>
            </a:r>
            <a:r>
              <a:rPr lang="en-ID" sz="1100" dirty="0" err="1"/>
              <a:t>ringkasan</a:t>
            </a:r>
            <a:r>
              <a:rPr lang="en-ID" sz="1100" dirty="0"/>
              <a:t> data </a:t>
            </a:r>
            <a:r>
              <a:rPr lang="en-ID" sz="1100" dirty="0" err="1"/>
              <a:t>dengan</a:t>
            </a:r>
            <a:r>
              <a:rPr lang="en-ID" sz="1100" dirty="0"/>
              <a:t> </a:t>
            </a:r>
            <a:r>
              <a:rPr lang="en-ID" sz="1100" dirty="0" err="1"/>
              <a:t>cepat</a:t>
            </a:r>
            <a:r>
              <a:rPr lang="en-ID" sz="1100" dirty="0"/>
              <a:t>. </a:t>
            </a: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</a:pPr>
            <a:r>
              <a:rPr lang="en-ID" sz="1100" b="1" i="0" u="none" strike="noStrike" cap="none" dirty="0" err="1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Tujuan</a:t>
            </a:r>
            <a:r>
              <a:rPr lang="en-ID" sz="1100" b="1" i="0" u="none" strike="noStrike" cap="none" dirty="0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 Akhir:</a:t>
            </a: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</a:pPr>
            <a:r>
              <a:rPr lang="en-ID" sz="1100" b="0" i="0" u="none" strike="noStrike" cap="none" dirty="0" err="1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Menggunakan</a:t>
            </a:r>
            <a:r>
              <a:rPr lang="en-ID" sz="1100" b="0" i="0" u="none" strike="noStrike" cap="none" dirty="0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ID" sz="1100" b="0" i="0" u="none" strike="noStrike" cap="none" dirty="0" err="1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logika</a:t>
            </a:r>
            <a:r>
              <a:rPr lang="en-ID" sz="1100" b="0" i="0" u="none" strike="noStrike" cap="none" dirty="0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ID" sz="1100" b="0" i="0" u="none" strike="noStrike" cap="none" dirty="0" err="1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ini</a:t>
            </a:r>
            <a:r>
              <a:rPr lang="en-ID" sz="1100" b="0" i="0" u="none" strike="noStrike" cap="none" dirty="0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, </a:t>
            </a:r>
            <a:r>
              <a:rPr lang="en-ID" sz="1100" b="0" i="0" u="none" strike="noStrike" cap="none" dirty="0" err="1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semua</a:t>
            </a:r>
            <a:r>
              <a:rPr lang="en-ID" sz="1100" b="0" i="0" u="none" strike="noStrike" cap="none" dirty="0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ID" sz="1100" b="0" i="0" u="none" strike="noStrike" cap="none" dirty="0" err="1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transaksi</a:t>
            </a:r>
            <a:r>
              <a:rPr lang="en-ID" sz="1100" b="0" i="0" u="none" strike="noStrike" cap="none" dirty="0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, </a:t>
            </a:r>
            <a:r>
              <a:rPr lang="en-ID" sz="1100" b="0" i="0" u="none" strike="noStrike" cap="none" dirty="0" err="1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baik</a:t>
            </a:r>
            <a:r>
              <a:rPr lang="en-ID" sz="1100" b="0" i="0" u="none" strike="noStrike" cap="none" dirty="0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ID" sz="1100" b="0" i="0" u="none" strike="noStrike" cap="none" dirty="0" err="1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berupa</a:t>
            </a:r>
            <a:r>
              <a:rPr lang="en-ID" sz="1100" b="0" i="0" u="none" strike="noStrike" cap="none" dirty="0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ID" sz="1100" b="0" i="0" u="none" strike="noStrike" cap="none" dirty="0" err="1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penambahan</a:t>
            </a:r>
            <a:r>
              <a:rPr lang="en-ID" sz="1100" b="0" i="0" u="none" strike="noStrike" cap="none" dirty="0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 (Deposit) </a:t>
            </a:r>
            <a:r>
              <a:rPr lang="en-ID" sz="1100" b="0" i="0" u="none" strike="noStrike" cap="none" dirty="0" err="1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maupun</a:t>
            </a:r>
            <a:r>
              <a:rPr lang="en-ID" sz="1100" b="0" i="0" u="none" strike="noStrike" cap="none" dirty="0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ID" sz="1100" b="0" i="0" u="none" strike="noStrike" cap="none" dirty="0" err="1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pengurangan</a:t>
            </a:r>
            <a:r>
              <a:rPr lang="en-ID" sz="1100" b="0" i="0" u="none" strike="noStrike" cap="none" dirty="0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 (Withdrawal), </a:t>
            </a:r>
            <a:r>
              <a:rPr lang="en-ID" sz="1100" b="0" i="0" u="none" strike="noStrike" cap="none" dirty="0" err="1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dihitung</a:t>
            </a:r>
            <a:r>
              <a:rPr lang="en-ID" sz="1100" b="0" i="0" u="none" strike="noStrike" cap="none" dirty="0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ID" sz="1100" b="0" i="0" u="none" strike="noStrike" cap="none" dirty="0" err="1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untuk</a:t>
            </a:r>
            <a:r>
              <a:rPr lang="en-ID" sz="1100" b="0" i="0" u="none" strike="noStrike" cap="none" dirty="0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ID" sz="1100" b="0" i="0" u="none" strike="noStrike" cap="none" dirty="0" err="1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menentukan</a:t>
            </a:r>
            <a:r>
              <a:rPr lang="en-ID" sz="1100" b="0" i="0" u="none" strike="noStrike" cap="none" dirty="0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ID" sz="1100" b="0" i="0" u="none" strike="noStrike" cap="none" dirty="0" err="1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perubahan</a:t>
            </a:r>
            <a:r>
              <a:rPr lang="en-ID" sz="1100" b="0" i="0" u="none" strike="noStrike" cap="none" dirty="0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ID" sz="1100" b="0" i="0" u="none" strike="noStrike" cap="none" dirty="0" err="1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bersih</a:t>
            </a:r>
            <a:r>
              <a:rPr lang="en-ID" sz="1100" b="0" i="0" u="none" strike="noStrike" cap="none" dirty="0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 pada </a:t>
            </a:r>
            <a:r>
              <a:rPr lang="en-ID" sz="1100" b="0" i="0" u="none" strike="noStrike" cap="none" dirty="0" err="1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saldo</a:t>
            </a:r>
            <a:r>
              <a:rPr lang="en-ID" sz="1100" b="0" i="0" u="none" strike="noStrike" cap="none" dirty="0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ID" sz="1100" b="0" i="0" u="none" strike="noStrike" cap="none" dirty="0" err="1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akun</a:t>
            </a:r>
            <a:r>
              <a:rPr lang="en-ID" sz="1100" b="0" i="0" u="none" strike="noStrike" cap="none" dirty="0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E4367F0-36D9-F881-E014-36C4472510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7564" y="1175928"/>
            <a:ext cx="4086193" cy="37033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23D6B58-B21D-06B4-039B-FF58E35497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1358" y="3027582"/>
            <a:ext cx="3273878" cy="1926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7580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9FAB"/>
        </a:solidFill>
        <a:effectLst/>
      </p:bgPr>
    </p:bg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8"/>
          <p:cNvPicPr preferRelativeResize="0"/>
          <p:nvPr/>
        </p:nvPicPr>
        <p:blipFill rotWithShape="1">
          <a:blip r:embed="rId3">
            <a:alphaModFix amt="10000"/>
          </a:blip>
          <a:srcRect/>
          <a:stretch/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895425" y="4262625"/>
            <a:ext cx="1399901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8"/>
          <p:cNvSpPr txBox="1"/>
          <p:nvPr/>
        </p:nvSpPr>
        <p:spPr>
          <a:xfrm>
            <a:off x="2376000" y="1939850"/>
            <a:ext cx="4392000" cy="8772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019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" sz="4500" b="1" i="0" u="none" strike="noStrike" cap="non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Thank You</a:t>
            </a:r>
            <a:endParaRPr sz="2000" b="0" i="0" u="none" strike="noStrike" cap="none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53" name="Google Shape;153;p8"/>
          <p:cNvSpPr txBox="1"/>
          <p:nvPr/>
        </p:nvSpPr>
        <p:spPr>
          <a:xfrm>
            <a:off x="4314750" y="4248575"/>
            <a:ext cx="4578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" sz="3000" b="0" i="0" u="none" strike="noStrike" cap="none">
                <a:solidFill>
                  <a:schemeClr val="lt1"/>
                </a:solidFill>
                <a:latin typeface="Rubik SemiBold"/>
                <a:ea typeface="Rubik SemiBold"/>
                <a:cs typeface="Rubik SemiBold"/>
                <a:sym typeface="Rubik SemiBold"/>
              </a:rPr>
              <a:t>X</a:t>
            </a:r>
            <a:endParaRPr sz="3000" b="0" i="0" u="none" strike="noStrike" cap="none">
              <a:solidFill>
                <a:schemeClr val="lt1"/>
              </a:solidFill>
              <a:latin typeface="Rubik SemiBold"/>
              <a:ea typeface="Rubik SemiBold"/>
              <a:cs typeface="Rubik SemiBold"/>
              <a:sym typeface="Rubik SemiBold"/>
            </a:endParaRPr>
          </a:p>
        </p:txBody>
      </p:sp>
      <p:pic>
        <p:nvPicPr>
          <p:cNvPr id="154" name="Google Shape;154;p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80625" y="4140050"/>
            <a:ext cx="2257425" cy="83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5">
          <a:extLst>
            <a:ext uri="{FF2B5EF4-FFF2-40B4-BE49-F238E27FC236}">
              <a16:creationId xmlns:a16="http://schemas.microsoft.com/office/drawing/2014/main" id="{5C61440A-4F2D-266E-402D-C78F2936BA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">
            <a:extLst>
              <a:ext uri="{FF2B5EF4-FFF2-40B4-BE49-F238E27FC236}">
                <a16:creationId xmlns:a16="http://schemas.microsoft.com/office/drawing/2014/main" id="{2729F8E0-06C5-A7B2-1760-21928A5847B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8850" y="1578275"/>
            <a:ext cx="7926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000" b="1" dirty="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Berikut berapa link dokumen:</a:t>
            </a:r>
            <a:endParaRPr sz="2000" b="1" dirty="0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67" name="Google Shape;67;p2">
            <a:extLst>
              <a:ext uri="{FF2B5EF4-FFF2-40B4-BE49-F238E27FC236}">
                <a16:creationId xmlns:a16="http://schemas.microsoft.com/office/drawing/2014/main" id="{345D3591-B59A-BF4D-3AA8-4B7E24D2C37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95079" y="2150975"/>
            <a:ext cx="6643500" cy="23463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Aft>
                <a:spcPts val="1200"/>
              </a:spcAft>
            </a:pPr>
            <a:r>
              <a:rPr lang="en-ID" sz="1400" dirty="0">
                <a:solidFill>
                  <a:schemeClr val="bg1"/>
                </a:solidFill>
                <a:latin typeface="Rubik"/>
                <a:ea typeface="Rubik"/>
                <a:cs typeface="Rubik"/>
                <a:sym typeface="Rubik"/>
              </a:rPr>
              <a:t>Link </a:t>
            </a:r>
            <a:r>
              <a:rPr lang="en-ID" sz="1400" dirty="0" err="1">
                <a:solidFill>
                  <a:schemeClr val="bg1"/>
                </a:solidFill>
                <a:latin typeface="Rubik"/>
                <a:ea typeface="Rubik"/>
                <a:cs typeface="Rubik"/>
                <a:sym typeface="Rubik"/>
              </a:rPr>
              <a:t>Github</a:t>
            </a:r>
            <a:r>
              <a:rPr lang="en-ID" sz="1400" dirty="0">
                <a:solidFill>
                  <a:schemeClr val="bg1"/>
                </a:solidFill>
                <a:latin typeface="Rubik"/>
                <a:ea typeface="Rubik"/>
                <a:cs typeface="Rubik"/>
                <a:sym typeface="Rubik"/>
              </a:rPr>
              <a:t> Hasil </a:t>
            </a:r>
            <a:r>
              <a:rPr lang="en-ID" sz="1400" dirty="0" err="1">
                <a:solidFill>
                  <a:schemeClr val="bg1"/>
                </a:solidFill>
                <a:latin typeface="Rubik"/>
                <a:ea typeface="Rubik"/>
                <a:cs typeface="Rubik"/>
                <a:sym typeface="Rubik"/>
              </a:rPr>
              <a:t>Pengerjaan</a:t>
            </a:r>
            <a:r>
              <a:rPr lang="en-ID" sz="1400" dirty="0">
                <a:solidFill>
                  <a:schemeClr val="bg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ID" sz="1400" dirty="0">
                <a:solidFill>
                  <a:schemeClr val="bg1"/>
                </a:solidFill>
                <a:latin typeface="Rubik"/>
                <a:ea typeface="Rubik"/>
                <a:cs typeface="Rubik"/>
                <a:sym typeface="Rubik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hire</a:t>
            </a:r>
            <a:r>
              <a:rPr lang="en-ID" sz="1400" dirty="0">
                <a:solidFill>
                  <a:schemeClr val="bg1"/>
                </a:solidFill>
                <a:latin typeface="Rubik"/>
                <a:ea typeface="Rubik"/>
                <a:cs typeface="Rubik"/>
                <a:sym typeface="Rubik"/>
              </a:rPr>
              <a:t>!</a:t>
            </a:r>
          </a:p>
          <a:p>
            <a:pPr marL="285750" indent="-285750">
              <a:spcAft>
                <a:spcPts val="1200"/>
              </a:spcAft>
            </a:pPr>
            <a:r>
              <a:rPr lang="en-ID" sz="1400" dirty="0">
                <a:solidFill>
                  <a:schemeClr val="bg1"/>
                </a:solidFill>
              </a:rPr>
              <a:t>Link video </a:t>
            </a:r>
            <a:r>
              <a:rPr lang="en-ID" sz="1400" dirty="0" err="1">
                <a:solidFill>
                  <a:schemeClr val="bg1"/>
                </a:solidFill>
              </a:rPr>
              <a:t>Youtube</a:t>
            </a:r>
            <a:r>
              <a:rPr lang="en-ID" sz="1400" dirty="0">
                <a:solidFill>
                  <a:schemeClr val="bg1"/>
                </a:solidFill>
              </a:rPr>
              <a:t> </a:t>
            </a:r>
            <a:r>
              <a:rPr lang="en-ID" sz="1400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hire</a:t>
            </a:r>
            <a:r>
              <a:rPr lang="en-ID" sz="1400" dirty="0">
                <a:solidFill>
                  <a:schemeClr val="bg1"/>
                </a:solidFill>
              </a:rPr>
              <a:t>!</a:t>
            </a:r>
            <a:endParaRPr lang="en-ID" sz="1400" dirty="0">
              <a:solidFill>
                <a:schemeClr val="bg1"/>
              </a:solidFill>
              <a:latin typeface="Rubik"/>
              <a:ea typeface="Rubik"/>
              <a:cs typeface="Rubik"/>
              <a:sym typeface="Rubik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endParaRPr sz="1400" dirty="0">
              <a:solidFill>
                <a:schemeClr val="bg1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  <p:extLst>
      <p:ext uri="{BB962C8B-B14F-4D97-AF65-F5344CB8AC3E}">
        <p14:creationId xmlns:p14="http://schemas.microsoft.com/office/powerpoint/2010/main" val="7055619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3"/>
          <p:cNvPicPr preferRelativeResize="0"/>
          <p:nvPr/>
        </p:nvPicPr>
        <p:blipFill rotWithShape="1">
          <a:blip r:embed="rId3">
            <a:alphaModFix amt="10000"/>
          </a:blip>
          <a:srcRect/>
          <a:stretch/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3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3"/>
          <p:cNvSpPr/>
          <p:nvPr/>
        </p:nvSpPr>
        <p:spPr>
          <a:xfrm>
            <a:off x="0" y="-100413"/>
            <a:ext cx="4572000" cy="5143500"/>
          </a:xfrm>
          <a:prstGeom prst="rect">
            <a:avLst/>
          </a:prstGeom>
          <a:solidFill>
            <a:srgbClr val="019FAB">
              <a:alpha val="474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3"/>
          <p:cNvSpPr/>
          <p:nvPr/>
        </p:nvSpPr>
        <p:spPr>
          <a:xfrm>
            <a:off x="1039328" y="329605"/>
            <a:ext cx="2431800" cy="329880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Rubik Medium"/>
                <a:ea typeface="Rubik Medium"/>
                <a:cs typeface="Rubik Medium"/>
                <a:sym typeface="Rubik Medium"/>
              </a:rPr>
              <a:t>Insert your photo here</a:t>
            </a:r>
            <a:endParaRPr sz="1400" b="0" i="0" u="none" strike="noStrike" cap="none" dirty="0">
              <a:solidFill>
                <a:srgbClr val="000000"/>
              </a:solidFill>
              <a:latin typeface="Rubik Medium"/>
              <a:ea typeface="Rubik Medium"/>
              <a:cs typeface="Rubik Medium"/>
              <a:sym typeface="Rubik Medium"/>
            </a:endParaRPr>
          </a:p>
        </p:txBody>
      </p:sp>
      <p:sp>
        <p:nvSpPr>
          <p:cNvPr id="76" name="Google Shape;76;p3"/>
          <p:cNvSpPr txBox="1"/>
          <p:nvPr/>
        </p:nvSpPr>
        <p:spPr>
          <a:xfrm>
            <a:off x="5001930" y="696647"/>
            <a:ext cx="35046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0" i="0" u="none" strike="noStrike" cap="none" dirty="0">
                <a:solidFill>
                  <a:srgbClr val="000000"/>
                </a:solidFill>
                <a:latin typeface="Rubik SemiBold"/>
                <a:ea typeface="Rubik SemiBold"/>
                <a:cs typeface="Rubik SemiBold"/>
                <a:sym typeface="Rubik SemiBold"/>
              </a:rPr>
              <a:t>Alex Puji Firmansyah</a:t>
            </a:r>
            <a:endParaRPr sz="2000" b="0" i="0" u="none" strike="noStrike" cap="none" dirty="0">
              <a:solidFill>
                <a:srgbClr val="000000"/>
              </a:solidFill>
              <a:latin typeface="Rubik SemiBold"/>
              <a:ea typeface="Rubik SemiBold"/>
              <a:cs typeface="Rubik SemiBold"/>
              <a:sym typeface="Rubik SemiBold"/>
            </a:endParaRPr>
          </a:p>
        </p:txBody>
      </p:sp>
      <p:sp>
        <p:nvSpPr>
          <p:cNvPr id="77" name="Google Shape;77;p3"/>
          <p:cNvSpPr txBox="1"/>
          <p:nvPr/>
        </p:nvSpPr>
        <p:spPr>
          <a:xfrm>
            <a:off x="5294775" y="4560675"/>
            <a:ext cx="3740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rgbClr val="FF0000"/>
                </a:solidFill>
                <a:latin typeface="Rubik"/>
                <a:ea typeface="Rubik"/>
                <a:cs typeface="Rubik"/>
                <a:sym typeface="Rubik"/>
              </a:rPr>
              <a:t>*notes: just a sample page</a:t>
            </a:r>
            <a:endParaRPr sz="1400" b="1" i="0" u="none" strike="noStrike" cap="none">
              <a:solidFill>
                <a:srgbClr val="FF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79" name="Google Shape;79;p3"/>
          <p:cNvSpPr txBox="1"/>
          <p:nvPr/>
        </p:nvSpPr>
        <p:spPr>
          <a:xfrm>
            <a:off x="4840275" y="1158968"/>
            <a:ext cx="4035450" cy="3693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ID" sz="2000" b="1" i="0" dirty="0">
                <a:solidFill>
                  <a:schemeClr val="tx1"/>
                </a:solidFill>
                <a:effectLst/>
                <a:latin typeface="-apple-system"/>
              </a:rPr>
              <a:t>About You</a:t>
            </a:r>
            <a:endParaRPr lang="en-ID" sz="1200" b="0" i="0" dirty="0">
              <a:solidFill>
                <a:schemeClr val="tx1"/>
              </a:solidFill>
              <a:effectLst/>
              <a:latin typeface="-apple-system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ID" sz="1200" b="1" i="0" dirty="0" err="1">
                <a:solidFill>
                  <a:schemeClr val="tx1"/>
                </a:solidFill>
                <a:effectLst/>
                <a:latin typeface="-apple-system"/>
              </a:rPr>
              <a:t>Mahasiswa</a:t>
            </a:r>
            <a:r>
              <a:rPr lang="en-ID" sz="1200" b="1" i="0" dirty="0">
                <a:solidFill>
                  <a:schemeClr val="tx1"/>
                </a:solidFill>
                <a:effectLst/>
                <a:latin typeface="-apple-system"/>
              </a:rPr>
              <a:t> </a:t>
            </a:r>
            <a:r>
              <a:rPr lang="en-ID" sz="1200" b="1" i="0" dirty="0" err="1">
                <a:solidFill>
                  <a:schemeClr val="tx1"/>
                </a:solidFill>
                <a:effectLst/>
                <a:latin typeface="-apple-system"/>
              </a:rPr>
              <a:t>aktif</a:t>
            </a:r>
            <a:r>
              <a:rPr lang="en-ID" sz="1200" b="1" i="0" dirty="0">
                <a:solidFill>
                  <a:schemeClr val="tx1"/>
                </a:solidFill>
                <a:effectLst/>
                <a:latin typeface="-apple-system"/>
              </a:rPr>
              <a:t> semester 4 yang sangat </a:t>
            </a:r>
            <a:r>
              <a:rPr lang="en-ID" sz="1200" b="1" i="0" dirty="0" err="1">
                <a:solidFill>
                  <a:schemeClr val="tx1"/>
                </a:solidFill>
                <a:effectLst/>
                <a:latin typeface="-apple-system"/>
              </a:rPr>
              <a:t>tertarik</a:t>
            </a:r>
            <a:r>
              <a:rPr lang="en-ID" sz="1200" b="1" i="0" dirty="0">
                <a:solidFill>
                  <a:schemeClr val="tx1"/>
                </a:solidFill>
                <a:effectLst/>
                <a:latin typeface="-apple-system"/>
              </a:rPr>
              <a:t> </a:t>
            </a:r>
            <a:r>
              <a:rPr lang="en-ID" sz="1200" b="1" i="0" dirty="0" err="1">
                <a:solidFill>
                  <a:schemeClr val="tx1"/>
                </a:solidFill>
                <a:effectLst/>
                <a:latin typeface="-apple-system"/>
              </a:rPr>
              <a:t>dengan</a:t>
            </a:r>
            <a:r>
              <a:rPr lang="en-ID" sz="1200" b="1" i="0" dirty="0">
                <a:solidFill>
                  <a:schemeClr val="tx1"/>
                </a:solidFill>
                <a:effectLst/>
                <a:latin typeface="-apple-system"/>
              </a:rPr>
              <a:t> dunia data. </a:t>
            </a:r>
            <a:r>
              <a:rPr lang="en-ID" sz="1200" b="1" i="0" dirty="0" err="1">
                <a:solidFill>
                  <a:schemeClr val="tx1"/>
                </a:solidFill>
                <a:effectLst/>
                <a:latin typeface="-apple-system"/>
              </a:rPr>
              <a:t>Melalui</a:t>
            </a:r>
            <a:r>
              <a:rPr lang="en-ID" sz="1200" b="1" i="0" dirty="0">
                <a:solidFill>
                  <a:schemeClr val="tx1"/>
                </a:solidFill>
                <a:effectLst/>
                <a:latin typeface="-apple-system"/>
              </a:rPr>
              <a:t> </a:t>
            </a:r>
            <a:r>
              <a:rPr lang="en-ID" sz="1200" b="1" i="0" dirty="0" err="1">
                <a:solidFill>
                  <a:schemeClr val="tx1"/>
                </a:solidFill>
                <a:effectLst/>
                <a:latin typeface="-apple-system"/>
              </a:rPr>
              <a:t>proyek-proyek</a:t>
            </a:r>
            <a:r>
              <a:rPr lang="en-ID" sz="1200" b="1" i="0" dirty="0">
                <a:solidFill>
                  <a:schemeClr val="tx1"/>
                </a:solidFill>
                <a:effectLst/>
                <a:latin typeface="-apple-system"/>
              </a:rPr>
              <a:t> </a:t>
            </a:r>
            <a:r>
              <a:rPr lang="en-ID" sz="1200" b="1" i="0" dirty="0" err="1">
                <a:solidFill>
                  <a:schemeClr val="tx1"/>
                </a:solidFill>
                <a:effectLst/>
                <a:latin typeface="-apple-system"/>
              </a:rPr>
              <a:t>seperti</a:t>
            </a:r>
            <a:r>
              <a:rPr lang="en-ID" sz="1200" b="1" i="0" dirty="0">
                <a:solidFill>
                  <a:schemeClr val="tx1"/>
                </a:solidFill>
                <a:effectLst/>
                <a:latin typeface="-apple-system"/>
              </a:rPr>
              <a:t> </a:t>
            </a:r>
            <a:r>
              <a:rPr lang="en-ID" sz="1200" b="1" i="0" dirty="0" err="1">
                <a:solidFill>
                  <a:schemeClr val="tx1"/>
                </a:solidFill>
                <a:effectLst/>
                <a:latin typeface="-apple-system"/>
              </a:rPr>
              <a:t>membangun</a:t>
            </a:r>
            <a:r>
              <a:rPr lang="en-ID" sz="1200" b="1" i="0" dirty="0">
                <a:solidFill>
                  <a:schemeClr val="tx1"/>
                </a:solidFill>
                <a:effectLst/>
                <a:latin typeface="-apple-system"/>
              </a:rPr>
              <a:t> data warehouse </a:t>
            </a:r>
            <a:r>
              <a:rPr lang="en-ID" sz="1200" b="1" i="0" dirty="0" err="1">
                <a:solidFill>
                  <a:schemeClr val="tx1"/>
                </a:solidFill>
                <a:effectLst/>
                <a:latin typeface="-apple-system"/>
              </a:rPr>
              <a:t>dengan</a:t>
            </a:r>
            <a:r>
              <a:rPr lang="en-ID" sz="1200" b="1" i="0" dirty="0">
                <a:solidFill>
                  <a:schemeClr val="tx1"/>
                </a:solidFill>
                <a:effectLst/>
                <a:latin typeface="-apple-system"/>
              </a:rPr>
              <a:t> </a:t>
            </a:r>
            <a:r>
              <a:rPr lang="en-ID" sz="1200" b="1" i="0" dirty="0" err="1">
                <a:solidFill>
                  <a:schemeClr val="tx1"/>
                </a:solidFill>
                <a:effectLst/>
                <a:latin typeface="-apple-system"/>
              </a:rPr>
              <a:t>BigQuery</a:t>
            </a:r>
            <a:r>
              <a:rPr lang="en-ID" sz="1200" b="1" i="0" dirty="0">
                <a:solidFill>
                  <a:schemeClr val="tx1"/>
                </a:solidFill>
                <a:effectLst/>
                <a:latin typeface="-apple-system"/>
              </a:rPr>
              <a:t> dan </a:t>
            </a:r>
            <a:r>
              <a:rPr lang="en-ID" sz="1200" b="1" i="0" dirty="0" err="1">
                <a:solidFill>
                  <a:schemeClr val="tx1"/>
                </a:solidFill>
                <a:effectLst/>
                <a:latin typeface="-apple-system"/>
              </a:rPr>
              <a:t>melakukan</a:t>
            </a:r>
            <a:r>
              <a:rPr lang="en-ID" sz="1200" b="1" i="0" dirty="0">
                <a:solidFill>
                  <a:schemeClr val="tx1"/>
                </a:solidFill>
                <a:effectLst/>
                <a:latin typeface="-apple-system"/>
              </a:rPr>
              <a:t> ETL </a:t>
            </a:r>
            <a:r>
              <a:rPr lang="en-ID" sz="1200" b="1" i="0" dirty="0" err="1">
                <a:solidFill>
                  <a:schemeClr val="tx1"/>
                </a:solidFill>
                <a:effectLst/>
                <a:latin typeface="-apple-system"/>
              </a:rPr>
              <a:t>dengan</a:t>
            </a:r>
            <a:r>
              <a:rPr lang="en-ID" sz="1200" b="1" i="0" dirty="0">
                <a:solidFill>
                  <a:schemeClr val="tx1"/>
                </a:solidFill>
                <a:effectLst/>
                <a:latin typeface="-apple-system"/>
              </a:rPr>
              <a:t> Pandas, </a:t>
            </a:r>
            <a:r>
              <a:rPr lang="en-ID" sz="1200" b="1" i="0" dirty="0" err="1">
                <a:solidFill>
                  <a:schemeClr val="tx1"/>
                </a:solidFill>
                <a:effectLst/>
                <a:latin typeface="-apple-system"/>
              </a:rPr>
              <a:t>saya</a:t>
            </a:r>
            <a:r>
              <a:rPr lang="en-ID" sz="1200" b="1" i="0" dirty="0">
                <a:solidFill>
                  <a:schemeClr val="tx1"/>
                </a:solidFill>
                <a:effectLst/>
                <a:latin typeface="-apple-system"/>
              </a:rPr>
              <a:t> </a:t>
            </a:r>
            <a:r>
              <a:rPr lang="en-ID" sz="1200" b="1" i="0" dirty="0" err="1">
                <a:solidFill>
                  <a:schemeClr val="tx1"/>
                </a:solidFill>
                <a:effectLst/>
                <a:latin typeface="-apple-system"/>
              </a:rPr>
              <a:t>telah</a:t>
            </a:r>
            <a:r>
              <a:rPr lang="en-ID" sz="1200" b="1" i="0" dirty="0">
                <a:solidFill>
                  <a:schemeClr val="tx1"/>
                </a:solidFill>
                <a:effectLst/>
                <a:latin typeface="-apple-system"/>
              </a:rPr>
              <a:t> </a:t>
            </a:r>
            <a:r>
              <a:rPr lang="en-ID" sz="1200" b="1" i="0" dirty="0" err="1">
                <a:solidFill>
                  <a:schemeClr val="tx1"/>
                </a:solidFill>
                <a:effectLst/>
                <a:latin typeface="-apple-system"/>
              </a:rPr>
              <a:t>mengasah</a:t>
            </a:r>
            <a:r>
              <a:rPr lang="en-ID" sz="1200" b="1" i="0" dirty="0">
                <a:solidFill>
                  <a:schemeClr val="tx1"/>
                </a:solidFill>
                <a:effectLst/>
                <a:latin typeface="-apple-system"/>
              </a:rPr>
              <a:t> </a:t>
            </a:r>
            <a:r>
              <a:rPr lang="en-ID" sz="1200" b="1" i="0" dirty="0" err="1">
                <a:solidFill>
                  <a:schemeClr val="tx1"/>
                </a:solidFill>
                <a:effectLst/>
                <a:latin typeface="-apple-system"/>
              </a:rPr>
              <a:t>kemampuan</a:t>
            </a:r>
            <a:r>
              <a:rPr lang="en-ID" sz="1200" b="1" i="0" dirty="0">
                <a:solidFill>
                  <a:schemeClr val="tx1"/>
                </a:solidFill>
                <a:effectLst/>
                <a:latin typeface="-apple-system"/>
              </a:rPr>
              <a:t> </a:t>
            </a:r>
            <a:r>
              <a:rPr lang="en-ID" sz="1200" b="1" i="0" dirty="0" err="1">
                <a:solidFill>
                  <a:schemeClr val="tx1"/>
                </a:solidFill>
                <a:effectLst/>
                <a:latin typeface="-apple-system"/>
              </a:rPr>
              <a:t>saya</a:t>
            </a:r>
            <a:r>
              <a:rPr lang="en-ID" sz="1200" b="1" i="0" dirty="0">
                <a:solidFill>
                  <a:schemeClr val="tx1"/>
                </a:solidFill>
                <a:effectLst/>
                <a:latin typeface="-apple-system"/>
              </a:rPr>
              <a:t> </a:t>
            </a:r>
            <a:r>
              <a:rPr lang="en-ID" sz="1200" b="1" i="0" dirty="0" err="1">
                <a:solidFill>
                  <a:schemeClr val="tx1"/>
                </a:solidFill>
                <a:effectLst/>
                <a:latin typeface="-apple-system"/>
              </a:rPr>
              <a:t>dalam</a:t>
            </a:r>
            <a:r>
              <a:rPr lang="en-ID" sz="1200" b="1" i="0" dirty="0">
                <a:solidFill>
                  <a:schemeClr val="tx1"/>
                </a:solidFill>
                <a:effectLst/>
                <a:latin typeface="-apple-system"/>
              </a:rPr>
              <a:t> SQL, Python, dan </a:t>
            </a:r>
            <a:r>
              <a:rPr lang="en-ID" sz="1200" b="1" i="0" dirty="0" err="1">
                <a:solidFill>
                  <a:schemeClr val="tx1"/>
                </a:solidFill>
                <a:effectLst/>
                <a:latin typeface="-apple-system"/>
              </a:rPr>
              <a:t>berbagai</a:t>
            </a:r>
            <a:r>
              <a:rPr lang="en-ID" sz="1200" b="1" i="0" dirty="0">
                <a:solidFill>
                  <a:schemeClr val="tx1"/>
                </a:solidFill>
                <a:effectLst/>
                <a:latin typeface="-apple-system"/>
              </a:rPr>
              <a:t> tools data engineering </a:t>
            </a:r>
            <a:r>
              <a:rPr lang="en-ID" sz="1200" b="1" i="0" dirty="0" err="1">
                <a:solidFill>
                  <a:schemeClr val="tx1"/>
                </a:solidFill>
                <a:effectLst/>
                <a:latin typeface="-apple-system"/>
              </a:rPr>
              <a:t>lainnya</a:t>
            </a:r>
            <a:r>
              <a:rPr lang="en-ID" sz="1200" b="1" i="0" dirty="0">
                <a:solidFill>
                  <a:schemeClr val="tx1"/>
                </a:solidFill>
                <a:effectLst/>
                <a:latin typeface="-apple-system"/>
              </a:rPr>
              <a:t>. </a:t>
            </a:r>
            <a:br>
              <a:rPr lang="en-ID" sz="1200" b="1" dirty="0">
                <a:solidFill>
                  <a:schemeClr val="tx1"/>
                </a:solidFill>
              </a:rPr>
            </a:br>
            <a:br>
              <a:rPr lang="en-ID" sz="1200" b="1" dirty="0">
                <a:solidFill>
                  <a:schemeClr val="tx1"/>
                </a:solidFill>
              </a:rPr>
            </a:br>
            <a:r>
              <a:rPr lang="en-ID" sz="1200" b="1" i="0" dirty="0" err="1">
                <a:solidFill>
                  <a:schemeClr val="tx1"/>
                </a:solidFill>
                <a:effectLst/>
                <a:latin typeface="-apple-system"/>
              </a:rPr>
              <a:t>Saat</a:t>
            </a:r>
            <a:r>
              <a:rPr lang="en-ID" sz="1200" b="1" i="0" dirty="0">
                <a:solidFill>
                  <a:schemeClr val="tx1"/>
                </a:solidFill>
                <a:effectLst/>
                <a:latin typeface="-apple-system"/>
              </a:rPr>
              <a:t> </a:t>
            </a:r>
            <a:r>
              <a:rPr lang="en-ID" sz="1200" b="1" i="0" dirty="0" err="1">
                <a:solidFill>
                  <a:schemeClr val="tx1"/>
                </a:solidFill>
                <a:effectLst/>
                <a:latin typeface="-apple-system"/>
              </a:rPr>
              <a:t>ini</a:t>
            </a:r>
            <a:r>
              <a:rPr lang="en-ID" sz="1200" b="1" i="0" dirty="0">
                <a:solidFill>
                  <a:schemeClr val="tx1"/>
                </a:solidFill>
                <a:effectLst/>
                <a:latin typeface="-apple-system"/>
              </a:rPr>
              <a:t>, </a:t>
            </a:r>
            <a:r>
              <a:rPr lang="en-ID" sz="1200" b="1" i="0" dirty="0" err="1">
                <a:solidFill>
                  <a:schemeClr val="tx1"/>
                </a:solidFill>
                <a:effectLst/>
                <a:latin typeface="-apple-system"/>
              </a:rPr>
              <a:t>saya</a:t>
            </a:r>
            <a:r>
              <a:rPr lang="en-ID" sz="1200" b="1" i="0" dirty="0">
                <a:solidFill>
                  <a:schemeClr val="tx1"/>
                </a:solidFill>
                <a:effectLst/>
                <a:latin typeface="-apple-system"/>
              </a:rPr>
              <a:t> </a:t>
            </a:r>
            <a:r>
              <a:rPr lang="en-ID" sz="1200" b="1" i="0" dirty="0" err="1">
                <a:solidFill>
                  <a:schemeClr val="tx1"/>
                </a:solidFill>
                <a:effectLst/>
                <a:latin typeface="-apple-system"/>
              </a:rPr>
              <a:t>sedang</a:t>
            </a:r>
            <a:r>
              <a:rPr lang="en-ID" sz="1200" b="1" i="0" dirty="0">
                <a:solidFill>
                  <a:schemeClr val="tx1"/>
                </a:solidFill>
                <a:effectLst/>
                <a:latin typeface="-apple-system"/>
              </a:rPr>
              <a:t> </a:t>
            </a:r>
            <a:r>
              <a:rPr lang="en-ID" sz="1200" b="1" i="0" dirty="0" err="1">
                <a:solidFill>
                  <a:schemeClr val="tx1"/>
                </a:solidFill>
                <a:effectLst/>
                <a:latin typeface="-apple-system"/>
              </a:rPr>
              <a:t>aktif</a:t>
            </a:r>
            <a:r>
              <a:rPr lang="en-ID" sz="1200" b="1" i="0" dirty="0">
                <a:solidFill>
                  <a:schemeClr val="tx1"/>
                </a:solidFill>
                <a:effectLst/>
                <a:latin typeface="-apple-system"/>
              </a:rPr>
              <a:t> </a:t>
            </a:r>
            <a:r>
              <a:rPr lang="en-ID" sz="1200" b="1" i="0" dirty="0" err="1">
                <a:solidFill>
                  <a:schemeClr val="tx1"/>
                </a:solidFill>
                <a:effectLst/>
                <a:latin typeface="-apple-system"/>
              </a:rPr>
              <a:t>mempelajari</a:t>
            </a:r>
            <a:r>
              <a:rPr lang="en-ID" sz="1200" b="1" i="0" dirty="0">
                <a:solidFill>
                  <a:schemeClr val="tx1"/>
                </a:solidFill>
                <a:effectLst/>
                <a:latin typeface="-apple-system"/>
              </a:rPr>
              <a:t> cloud computing </a:t>
            </a:r>
            <a:r>
              <a:rPr lang="en-ID" sz="1200" b="1" i="0" dirty="0" err="1">
                <a:solidFill>
                  <a:schemeClr val="tx1"/>
                </a:solidFill>
                <a:effectLst/>
                <a:latin typeface="-apple-system"/>
              </a:rPr>
              <a:t>untuk</a:t>
            </a:r>
            <a:r>
              <a:rPr lang="en-ID" sz="1200" b="1" i="0" dirty="0">
                <a:solidFill>
                  <a:schemeClr val="tx1"/>
                </a:solidFill>
                <a:effectLst/>
                <a:latin typeface="-apple-system"/>
              </a:rPr>
              <a:t> </a:t>
            </a:r>
            <a:r>
              <a:rPr lang="en-ID" sz="1200" b="1" i="0" dirty="0" err="1">
                <a:solidFill>
                  <a:schemeClr val="tx1"/>
                </a:solidFill>
                <a:effectLst/>
                <a:latin typeface="-apple-system"/>
              </a:rPr>
              <a:t>memperluas</a:t>
            </a:r>
            <a:r>
              <a:rPr lang="en-ID" sz="1200" b="1" i="0" dirty="0">
                <a:solidFill>
                  <a:schemeClr val="tx1"/>
                </a:solidFill>
                <a:effectLst/>
                <a:latin typeface="-apple-system"/>
              </a:rPr>
              <a:t> </a:t>
            </a:r>
            <a:r>
              <a:rPr lang="en-ID" sz="1200" b="1" i="0" dirty="0" err="1">
                <a:solidFill>
                  <a:schemeClr val="tx1"/>
                </a:solidFill>
                <a:effectLst/>
                <a:latin typeface="-apple-system"/>
              </a:rPr>
              <a:t>pengetahuan</a:t>
            </a:r>
            <a:r>
              <a:rPr lang="en-ID" sz="1200" b="1" i="0" dirty="0">
                <a:solidFill>
                  <a:schemeClr val="tx1"/>
                </a:solidFill>
                <a:effectLst/>
                <a:latin typeface="-apple-system"/>
              </a:rPr>
              <a:t> </a:t>
            </a:r>
            <a:r>
              <a:rPr lang="en-ID" sz="1200" b="1" i="0" dirty="0" err="1">
                <a:solidFill>
                  <a:schemeClr val="tx1"/>
                </a:solidFill>
                <a:effectLst/>
                <a:latin typeface="-apple-system"/>
              </a:rPr>
              <a:t>saya</a:t>
            </a:r>
            <a:r>
              <a:rPr lang="en-ID" sz="1200" b="1" i="0" dirty="0">
                <a:solidFill>
                  <a:schemeClr val="tx1"/>
                </a:solidFill>
                <a:effectLst/>
                <a:latin typeface="-apple-system"/>
              </a:rPr>
              <a:t> </a:t>
            </a:r>
            <a:r>
              <a:rPr lang="en-ID" sz="1200" b="1" i="0" dirty="0" err="1">
                <a:solidFill>
                  <a:schemeClr val="tx1"/>
                </a:solidFill>
                <a:effectLst/>
                <a:latin typeface="-apple-system"/>
              </a:rPr>
              <a:t>tentang</a:t>
            </a:r>
            <a:r>
              <a:rPr lang="en-ID" sz="1200" b="1" i="0" dirty="0">
                <a:solidFill>
                  <a:schemeClr val="tx1"/>
                </a:solidFill>
                <a:effectLst/>
                <a:latin typeface="-apple-system"/>
              </a:rPr>
              <a:t> </a:t>
            </a:r>
            <a:r>
              <a:rPr lang="en-ID" sz="1200" b="1" i="0" dirty="0" err="1">
                <a:solidFill>
                  <a:schemeClr val="tx1"/>
                </a:solidFill>
                <a:effectLst/>
                <a:latin typeface="-apple-system"/>
              </a:rPr>
              <a:t>infrastruktur</a:t>
            </a:r>
            <a:r>
              <a:rPr lang="en-ID" sz="1200" b="1" i="0" dirty="0">
                <a:solidFill>
                  <a:schemeClr val="tx1"/>
                </a:solidFill>
                <a:effectLst/>
                <a:latin typeface="-apple-system"/>
              </a:rPr>
              <a:t> data yang scalable. Saya sangat </a:t>
            </a:r>
            <a:r>
              <a:rPr lang="en-ID" sz="1200" b="1" i="0" dirty="0" err="1">
                <a:solidFill>
                  <a:schemeClr val="tx1"/>
                </a:solidFill>
                <a:effectLst/>
                <a:latin typeface="-apple-system"/>
              </a:rPr>
              <a:t>tertarik</a:t>
            </a:r>
            <a:r>
              <a:rPr lang="en-ID" sz="1200" b="1" i="0" dirty="0">
                <a:solidFill>
                  <a:schemeClr val="tx1"/>
                </a:solidFill>
                <a:effectLst/>
                <a:latin typeface="-apple-system"/>
              </a:rPr>
              <a:t> </a:t>
            </a:r>
            <a:r>
              <a:rPr lang="en-ID" sz="1200" b="1" i="0" dirty="0" err="1">
                <a:solidFill>
                  <a:schemeClr val="tx1"/>
                </a:solidFill>
                <a:effectLst/>
                <a:latin typeface="-apple-system"/>
              </a:rPr>
              <a:t>untuk</a:t>
            </a:r>
            <a:r>
              <a:rPr lang="en-ID" sz="1200" b="1" i="0" dirty="0">
                <a:solidFill>
                  <a:schemeClr val="tx1"/>
                </a:solidFill>
                <a:effectLst/>
                <a:latin typeface="-apple-system"/>
              </a:rPr>
              <a:t> </a:t>
            </a:r>
            <a:r>
              <a:rPr lang="en-ID" sz="1200" b="1" i="0" dirty="0" err="1">
                <a:solidFill>
                  <a:schemeClr val="tx1"/>
                </a:solidFill>
                <a:effectLst/>
                <a:latin typeface="-apple-system"/>
              </a:rPr>
              <a:t>bergabung</a:t>
            </a:r>
            <a:r>
              <a:rPr lang="en-ID" sz="1200" b="1" i="0" dirty="0">
                <a:solidFill>
                  <a:schemeClr val="tx1"/>
                </a:solidFill>
                <a:effectLst/>
                <a:latin typeface="-apple-system"/>
              </a:rPr>
              <a:t> </a:t>
            </a:r>
            <a:r>
              <a:rPr lang="en-ID" sz="1200" b="1" i="0" dirty="0" err="1">
                <a:solidFill>
                  <a:schemeClr val="tx1"/>
                </a:solidFill>
                <a:effectLst/>
                <a:latin typeface="-apple-system"/>
              </a:rPr>
              <a:t>dengan</a:t>
            </a:r>
            <a:r>
              <a:rPr lang="en-ID" sz="1200" b="1" i="0" dirty="0">
                <a:solidFill>
                  <a:schemeClr val="tx1"/>
                </a:solidFill>
                <a:effectLst/>
                <a:latin typeface="-apple-system"/>
              </a:rPr>
              <a:t> </a:t>
            </a:r>
            <a:r>
              <a:rPr lang="en-ID" sz="1200" b="1" i="0" dirty="0" err="1">
                <a:solidFill>
                  <a:schemeClr val="tx1"/>
                </a:solidFill>
                <a:effectLst/>
                <a:latin typeface="-apple-system"/>
              </a:rPr>
              <a:t>tim</a:t>
            </a:r>
            <a:r>
              <a:rPr lang="en-ID" sz="1200" b="1" i="0" dirty="0">
                <a:solidFill>
                  <a:schemeClr val="tx1"/>
                </a:solidFill>
                <a:effectLst/>
                <a:latin typeface="-apple-system"/>
              </a:rPr>
              <a:t> yang </a:t>
            </a:r>
            <a:r>
              <a:rPr lang="en-ID" sz="1200" b="1" i="0" dirty="0" err="1">
                <a:solidFill>
                  <a:schemeClr val="tx1"/>
                </a:solidFill>
                <a:effectLst/>
                <a:latin typeface="-apple-system"/>
              </a:rPr>
              <a:t>inovatif</a:t>
            </a:r>
            <a:r>
              <a:rPr lang="en-ID" sz="1200" b="1" i="0" dirty="0">
                <a:solidFill>
                  <a:schemeClr val="tx1"/>
                </a:solidFill>
                <a:effectLst/>
                <a:latin typeface="-apple-system"/>
              </a:rPr>
              <a:t> dan </a:t>
            </a:r>
            <a:r>
              <a:rPr lang="en-ID" sz="1200" b="1" i="0" dirty="0" err="1">
                <a:solidFill>
                  <a:schemeClr val="tx1"/>
                </a:solidFill>
                <a:effectLst/>
                <a:latin typeface="-apple-system"/>
              </a:rPr>
              <a:t>berkontribusi</a:t>
            </a:r>
            <a:r>
              <a:rPr lang="en-ID" sz="1200" b="1" i="0" dirty="0">
                <a:solidFill>
                  <a:schemeClr val="tx1"/>
                </a:solidFill>
                <a:effectLst/>
                <a:latin typeface="-apple-system"/>
              </a:rPr>
              <a:t> </a:t>
            </a:r>
            <a:r>
              <a:rPr lang="en-ID" sz="1200" b="1" i="0" dirty="0" err="1">
                <a:solidFill>
                  <a:schemeClr val="tx1"/>
                </a:solidFill>
                <a:effectLst/>
                <a:latin typeface="-apple-system"/>
              </a:rPr>
              <a:t>dalam</a:t>
            </a:r>
            <a:r>
              <a:rPr lang="en-ID" sz="1200" b="1" i="0" dirty="0">
                <a:solidFill>
                  <a:schemeClr val="tx1"/>
                </a:solidFill>
                <a:effectLst/>
                <a:latin typeface="-apple-system"/>
              </a:rPr>
              <a:t> </a:t>
            </a:r>
            <a:r>
              <a:rPr lang="en-ID" sz="1200" b="1" i="0" dirty="0" err="1">
                <a:solidFill>
                  <a:schemeClr val="tx1"/>
                </a:solidFill>
                <a:effectLst/>
                <a:latin typeface="-apple-system"/>
              </a:rPr>
              <a:t>proyek-proyek</a:t>
            </a:r>
            <a:r>
              <a:rPr lang="en-ID" sz="1200" b="1" i="0" dirty="0">
                <a:solidFill>
                  <a:schemeClr val="tx1"/>
                </a:solidFill>
                <a:effectLst/>
                <a:latin typeface="-apple-system"/>
              </a:rPr>
              <a:t> data yang </a:t>
            </a:r>
            <a:r>
              <a:rPr lang="en-ID" sz="1200" b="1" i="0" dirty="0" err="1">
                <a:solidFill>
                  <a:schemeClr val="tx1"/>
                </a:solidFill>
                <a:effectLst/>
                <a:latin typeface="-apple-system"/>
              </a:rPr>
              <a:t>menarik</a:t>
            </a:r>
            <a:r>
              <a:rPr lang="en-ID" sz="1200" b="1" i="0" dirty="0">
                <a:solidFill>
                  <a:schemeClr val="tx1"/>
                </a:solidFill>
                <a:effectLst/>
                <a:latin typeface="-apple-system"/>
              </a:rPr>
              <a:t>.</a:t>
            </a:r>
            <a:endParaRPr sz="1200" b="1" i="0" u="none" strike="noStrike" cap="none" dirty="0">
              <a:solidFill>
                <a:schemeClr val="tx1"/>
              </a:solidFill>
              <a:latin typeface="Rubik Medium"/>
              <a:ea typeface="Rubik Medium"/>
              <a:cs typeface="Rubik Medium"/>
              <a:sym typeface="Rubik Medium"/>
            </a:endParaRPr>
          </a:p>
        </p:txBody>
      </p:sp>
      <p:sp>
        <p:nvSpPr>
          <p:cNvPr id="80" name="Google Shape;80;p3"/>
          <p:cNvSpPr txBox="1"/>
          <p:nvPr/>
        </p:nvSpPr>
        <p:spPr>
          <a:xfrm>
            <a:off x="973899" y="3723098"/>
            <a:ext cx="35046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1200" b="0" i="0" u="none" strike="noStrike" cap="none" dirty="0">
                <a:solidFill>
                  <a:srgbClr val="000000"/>
                </a:solidFill>
                <a:latin typeface="Rubik Medium"/>
                <a:ea typeface="Rubik Medium"/>
                <a:cs typeface="Rubik Medium"/>
                <a:sym typeface="Rubik Medium"/>
              </a:rPr>
              <a:t>Lamongan, Jawa Timur</a:t>
            </a:r>
            <a:endParaRPr sz="1200" b="0" i="0" u="none" strike="noStrike" cap="none" dirty="0">
              <a:solidFill>
                <a:srgbClr val="000000"/>
              </a:solidFill>
              <a:latin typeface="Rubik Medium"/>
              <a:ea typeface="Rubik Medium"/>
              <a:cs typeface="Rubik Medium"/>
              <a:sym typeface="Rubik Medium"/>
            </a:endParaRPr>
          </a:p>
        </p:txBody>
      </p:sp>
      <p:pic>
        <p:nvPicPr>
          <p:cNvPr id="81" name="Google Shape;81;p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95299" y="4611470"/>
            <a:ext cx="369300" cy="36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95299" y="3693375"/>
            <a:ext cx="400201" cy="400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11098" y="4220767"/>
            <a:ext cx="369300" cy="263511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3"/>
          <p:cNvSpPr txBox="1"/>
          <p:nvPr/>
        </p:nvSpPr>
        <p:spPr>
          <a:xfrm>
            <a:off x="973899" y="4576454"/>
            <a:ext cx="35046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l" fontAlgn="auto"/>
            <a:r>
              <a:rPr lang="en-ID" b="1" i="0" dirty="0">
                <a:effectLst/>
                <a:latin typeface="var(--artdeco-reset-typography-font-family-sans)"/>
              </a:rPr>
              <a:t>www.linkedin.com/in/alex-puji-firmansyah</a:t>
            </a:r>
          </a:p>
        </p:txBody>
      </p:sp>
      <p:sp>
        <p:nvSpPr>
          <p:cNvPr id="85" name="Google Shape;85;p3"/>
          <p:cNvSpPr txBox="1"/>
          <p:nvPr/>
        </p:nvSpPr>
        <p:spPr>
          <a:xfrm>
            <a:off x="973899" y="4136389"/>
            <a:ext cx="35046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1200" b="0" i="0" u="none" strike="noStrike" cap="none" dirty="0">
                <a:solidFill>
                  <a:srgbClr val="000000"/>
                </a:solidFill>
                <a:latin typeface="Rubik Medium"/>
                <a:ea typeface="Rubik Medium"/>
                <a:cs typeface="Rubik Medium"/>
                <a:sym typeface="Rubik Medium"/>
              </a:rPr>
              <a:t>alexpujifirmansyah080803@gmail.com</a:t>
            </a:r>
            <a:endParaRPr sz="1200" b="0" i="0" u="none" strike="noStrike" cap="none" dirty="0">
              <a:solidFill>
                <a:srgbClr val="000000"/>
              </a:solidFill>
              <a:latin typeface="Rubik Medium"/>
              <a:ea typeface="Rubik Medium"/>
              <a:cs typeface="Rubik Medium"/>
              <a:sym typeface="Rubik Medium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198463A-9FD5-7627-0BC8-9A1576E5CA3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83057" y="545476"/>
            <a:ext cx="2144341" cy="285959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g265ee868302_0_130"/>
          <p:cNvPicPr preferRelativeResize="0"/>
          <p:nvPr/>
        </p:nvPicPr>
        <p:blipFill rotWithShape="1">
          <a:blip r:embed="rId3">
            <a:alphaModFix amt="10000"/>
          </a:blip>
          <a:srcRect/>
          <a:stretch/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g265ee868302_0_130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g265ee868302_0_130"/>
          <p:cNvSpPr txBox="1"/>
          <p:nvPr/>
        </p:nvSpPr>
        <p:spPr>
          <a:xfrm>
            <a:off x="340500" y="1335930"/>
            <a:ext cx="8653200" cy="3570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b="1" i="0" u="none" strike="noStrike" cap="none" dirty="0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Data Engineer Challengge With Python |  </a:t>
            </a:r>
            <a:r>
              <a:rPr lang="en-ID" sz="1100" b="1" i="0" u="none" strike="noStrike" cap="none" dirty="0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  <a:hlinkClick r:id="rId5"/>
              </a:rPr>
              <a:t>https://academy.dqlab.id/certificate/pdf/DQLABPRJC3URHTAG</a:t>
            </a:r>
            <a:r>
              <a:rPr lang="en" sz="1100" b="1" i="0" u="none" strike="noStrike" cap="none" dirty="0">
                <a:solidFill>
                  <a:schemeClr val="accent5"/>
                </a:solidFill>
                <a:latin typeface="Rubik"/>
                <a:ea typeface="Rubik"/>
                <a:cs typeface="Rubik"/>
                <a:sym typeface="Rubik"/>
              </a:rPr>
              <a:t> | Okt, 2024.</a:t>
            </a:r>
            <a:br>
              <a:rPr lang="en" sz="1100" b="1" i="0" u="none" strike="noStrike" cap="none" dirty="0">
                <a:solidFill>
                  <a:schemeClr val="accent5"/>
                </a:solidFill>
                <a:latin typeface="Rubik"/>
                <a:ea typeface="Rubik"/>
                <a:cs typeface="Rubik"/>
                <a:sym typeface="Rubik"/>
              </a:rPr>
            </a:br>
            <a:r>
              <a:rPr lang="en-US" sz="1100" b="1" i="0" u="none" strike="noStrike" cap="none" dirty="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Data Engineer Challenge with SQL </a:t>
            </a:r>
            <a:r>
              <a:rPr lang="en" sz="1100" b="1" i="0" u="none" strike="noStrike" cap="none" dirty="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|</a:t>
            </a:r>
            <a:r>
              <a:rPr lang="en" sz="1100" b="1" dirty="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ID" sz="1100" b="1" i="0" u="none" strike="noStrike" cap="none" dirty="0">
                <a:solidFill>
                  <a:schemeClr val="accent5"/>
                </a:solidFill>
                <a:latin typeface="Rubik"/>
                <a:ea typeface="Rubik"/>
                <a:cs typeface="Rubik"/>
                <a:sym typeface="Rubik"/>
                <a:hlinkClick r:id="rId6"/>
              </a:rPr>
              <a:t>https://academy.dqlab.id/certificate/pdf/DQLABSQLTSOJETHT</a:t>
            </a:r>
            <a:r>
              <a:rPr lang="en-ID" sz="1100" b="1" i="0" u="none" strike="noStrike" cap="none" dirty="0">
                <a:solidFill>
                  <a:schemeClr val="accent5"/>
                </a:solidFill>
                <a:latin typeface="Rubik"/>
                <a:ea typeface="Rubik"/>
                <a:cs typeface="Rubik"/>
                <a:sym typeface="Rubik"/>
              </a:rPr>
              <a:t> | </a:t>
            </a:r>
            <a:r>
              <a:rPr lang="en" sz="1100" b="1" i="0" u="none" strike="noStrike" cap="none" dirty="0">
                <a:solidFill>
                  <a:schemeClr val="accent5"/>
                </a:solidFill>
                <a:latin typeface="Rubik"/>
                <a:ea typeface="Rubik"/>
                <a:cs typeface="Rubik"/>
                <a:sym typeface="Rubik"/>
              </a:rPr>
              <a:t>Okt,</a:t>
            </a:r>
            <a:r>
              <a:rPr lang="en" sz="1100" b="1" dirty="0">
                <a:solidFill>
                  <a:schemeClr val="accent5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" sz="1100" b="1" i="0" u="none" strike="noStrike" cap="none" dirty="0">
                <a:solidFill>
                  <a:schemeClr val="accent5"/>
                </a:solidFill>
                <a:latin typeface="Rubik"/>
                <a:ea typeface="Rubik"/>
                <a:cs typeface="Rubik"/>
                <a:sym typeface="Rubik"/>
              </a:rPr>
              <a:t>2024.</a:t>
            </a:r>
            <a:br>
              <a:rPr lang="en" sz="1100" b="1" i="0" u="none" strike="noStrike" cap="none" dirty="0">
                <a:solidFill>
                  <a:schemeClr val="accent5"/>
                </a:solidFill>
                <a:latin typeface="Rubik"/>
                <a:ea typeface="Rubik"/>
                <a:cs typeface="Rubik"/>
                <a:sym typeface="Rubik"/>
              </a:rPr>
            </a:br>
            <a:r>
              <a:rPr lang="en-US" sz="1100" b="1" i="0" u="none" strike="noStrike" cap="none" dirty="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Project Simple ETL with Pandas </a:t>
            </a:r>
            <a:r>
              <a:rPr lang="en" sz="1100" b="1" i="0" u="none" strike="noStrike" cap="none" dirty="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| </a:t>
            </a:r>
            <a:r>
              <a:rPr lang="en-ID" sz="1100" b="1" i="0" u="none" strike="noStrike" cap="none" dirty="0">
                <a:solidFill>
                  <a:schemeClr val="accent5"/>
                </a:solidFill>
                <a:latin typeface="Rubik"/>
                <a:ea typeface="Rubik"/>
                <a:cs typeface="Rubik"/>
                <a:sym typeface="Rubik"/>
                <a:hlinkClick r:id="rId7"/>
              </a:rPr>
              <a:t>https://academy.dqlab.id/certificate/pdf/DQLABDEPROAFPMIE</a:t>
            </a:r>
            <a:r>
              <a:rPr lang="en-ID" sz="1100" b="1" i="0" u="none" strike="noStrike" cap="none" dirty="0">
                <a:solidFill>
                  <a:schemeClr val="accent5"/>
                </a:solidFill>
                <a:latin typeface="Rubik"/>
                <a:ea typeface="Rubik"/>
                <a:cs typeface="Rubik"/>
                <a:sym typeface="Rubik"/>
              </a:rPr>
              <a:t> | </a:t>
            </a:r>
            <a:r>
              <a:rPr lang="en" sz="1100" b="1" i="0" u="none" strike="noStrike" cap="none" dirty="0">
                <a:solidFill>
                  <a:schemeClr val="accent5"/>
                </a:solidFill>
                <a:latin typeface="Rubik"/>
                <a:ea typeface="Rubik"/>
                <a:cs typeface="Rubik"/>
                <a:sym typeface="Rubik"/>
              </a:rPr>
              <a:t>Okt,</a:t>
            </a:r>
            <a:r>
              <a:rPr lang="en" sz="1100" b="1" dirty="0">
                <a:solidFill>
                  <a:schemeClr val="accent5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" sz="1100" b="1" i="0" u="none" strike="noStrike" cap="none" dirty="0">
                <a:solidFill>
                  <a:schemeClr val="accent5"/>
                </a:solidFill>
                <a:latin typeface="Rubik"/>
                <a:ea typeface="Rubik"/>
                <a:cs typeface="Rubik"/>
                <a:sym typeface="Rubik"/>
              </a:rPr>
              <a:t>2024.</a:t>
            </a:r>
            <a:br>
              <a:rPr lang="en" sz="1100" b="1" i="0" u="none" strike="noStrike" cap="none" dirty="0">
                <a:solidFill>
                  <a:schemeClr val="accent5"/>
                </a:solidFill>
                <a:latin typeface="Rubik"/>
                <a:ea typeface="Rubik"/>
                <a:cs typeface="Rubik"/>
                <a:sym typeface="Rubik"/>
              </a:rPr>
            </a:br>
            <a:r>
              <a:rPr lang="en" sz="1100" b="1" i="0" u="none" strike="noStrike" cap="none" dirty="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Data Engineer Learnig Path at Google Cloud Skills| </a:t>
            </a:r>
            <a:r>
              <a:rPr lang="en-ID" sz="1100" b="1" i="0" u="none" strike="noStrike" cap="none" dirty="0">
                <a:solidFill>
                  <a:schemeClr val="accent5"/>
                </a:solidFill>
                <a:latin typeface="Rubik"/>
                <a:ea typeface="Rubik"/>
                <a:cs typeface="Rubik"/>
                <a:sym typeface="Rubik"/>
              </a:rPr>
              <a:t>https://www.credly.com/users/alex-puji-firmansyah</a:t>
            </a:r>
            <a:r>
              <a:rPr lang="en" sz="1100" b="1" dirty="0">
                <a:solidFill>
                  <a:schemeClr val="accent5"/>
                </a:solidFill>
                <a:latin typeface="Rubik"/>
                <a:ea typeface="Rubik"/>
                <a:cs typeface="Rubik"/>
                <a:sym typeface="Rubik"/>
              </a:rPr>
              <a:t> | </a:t>
            </a:r>
            <a:r>
              <a:rPr lang="en" sz="1100" b="1" i="0" u="none" strike="noStrike" cap="none" dirty="0">
                <a:solidFill>
                  <a:schemeClr val="accent5"/>
                </a:solidFill>
                <a:latin typeface="Rubik"/>
                <a:ea typeface="Rubik"/>
                <a:cs typeface="Rubik"/>
                <a:sym typeface="Rubik"/>
              </a:rPr>
              <a:t>Sep , 2024.</a:t>
            </a:r>
            <a:br>
              <a:rPr lang="en" sz="1100" b="1" i="0" u="none" strike="noStrike" cap="none" dirty="0">
                <a:solidFill>
                  <a:schemeClr val="accent5"/>
                </a:solidFill>
                <a:latin typeface="Rubik"/>
                <a:ea typeface="Rubik"/>
                <a:cs typeface="Rubik"/>
                <a:sym typeface="Rubik"/>
              </a:rPr>
            </a:br>
            <a:r>
              <a:rPr lang="en-US" sz="1100" b="1" i="0" u="none" strike="noStrike" cap="none" dirty="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Cloud Practitioner Essentials (</a:t>
            </a:r>
            <a:r>
              <a:rPr lang="en-US" sz="1100" b="1" i="0" u="none" strike="noStrike" cap="none" dirty="0" err="1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Belajar</a:t>
            </a:r>
            <a:r>
              <a:rPr lang="en-US" sz="1100" b="1" i="0" u="none" strike="noStrike" cap="none" dirty="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 Dasar AWS Cloud) </a:t>
            </a:r>
            <a:r>
              <a:rPr lang="en" sz="1100" b="1" i="0" u="none" strike="noStrike" cap="none" dirty="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| </a:t>
            </a:r>
            <a:r>
              <a:rPr lang="en-ID" sz="1100" b="1" i="0" u="none" strike="noStrike" cap="none" dirty="0">
                <a:solidFill>
                  <a:schemeClr val="accent5"/>
                </a:solidFill>
                <a:latin typeface="Rubik"/>
                <a:ea typeface="Rubik"/>
                <a:cs typeface="Rubik"/>
                <a:sym typeface="Rubik"/>
                <a:hlinkClick r:id="rId8"/>
              </a:rPr>
              <a:t>https://www.dicoding.com/certificates/L4PQ1L604XO1</a:t>
            </a:r>
            <a:r>
              <a:rPr lang="en-ID" sz="1100" b="1" i="0" u="none" strike="noStrike" cap="none" dirty="0">
                <a:solidFill>
                  <a:schemeClr val="accent5"/>
                </a:solidFill>
                <a:latin typeface="Rubik"/>
                <a:ea typeface="Rubik"/>
                <a:cs typeface="Rubik"/>
                <a:sym typeface="Rubik"/>
              </a:rPr>
              <a:t> | Agu, 2024.</a:t>
            </a:r>
          </a:p>
          <a:p>
            <a:pPr marL="0" marR="0" lvl="0" indent="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 b="1" i="0" u="none" strike="noStrike" cap="none" dirty="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Pentaho Data Integration Fundamentals | </a:t>
            </a:r>
            <a:r>
              <a:rPr lang="en-ID" sz="1100" b="1" i="0" u="none" strike="noStrike" cap="none" dirty="0">
                <a:solidFill>
                  <a:schemeClr val="accent5"/>
                </a:solidFill>
                <a:latin typeface="Rubik"/>
                <a:ea typeface="Rubik"/>
                <a:cs typeface="Rubik"/>
                <a:sym typeface="Rubik"/>
                <a:hlinkClick r:id="rId9"/>
              </a:rPr>
              <a:t>https://academy.dqlab.id/certificate/pdf/DQLABPDI10DCOUNQ</a:t>
            </a:r>
            <a:r>
              <a:rPr lang="en-ID" sz="1100" b="1" i="0" u="none" strike="noStrike" cap="none" dirty="0">
                <a:solidFill>
                  <a:schemeClr val="accent5"/>
                </a:solidFill>
                <a:latin typeface="Rubik"/>
                <a:ea typeface="Rubik"/>
                <a:cs typeface="Rubik"/>
                <a:sym typeface="Rubik"/>
              </a:rPr>
              <a:t> | Mei, 2024.</a:t>
            </a:r>
          </a:p>
          <a:p>
            <a:pPr>
              <a:lnSpc>
                <a:spcPct val="200000"/>
              </a:lnSpc>
              <a:buClr>
                <a:schemeClr val="dk1"/>
              </a:buClr>
              <a:buSzPts val="1100"/>
            </a:pPr>
            <a:r>
              <a:rPr lang="en-US" sz="1100" b="1" i="0" u="none" strike="noStrike" cap="none" dirty="0" err="1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Merancang</a:t>
            </a:r>
            <a:r>
              <a:rPr lang="en-US" sz="1100" b="1" i="0" u="none" strike="noStrike" cap="none" dirty="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 Database dan </a:t>
            </a:r>
            <a:r>
              <a:rPr lang="en-US" sz="1100" b="1" i="0" u="none" strike="noStrike" cap="none" dirty="0" err="1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Membangun</a:t>
            </a:r>
            <a:r>
              <a:rPr lang="en-US" sz="1100" b="1" i="0" u="none" strike="noStrike" cap="none" dirty="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sz="1100" b="1" i="0" u="none" strike="noStrike" cap="none" dirty="0" err="1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Karir</a:t>
            </a:r>
            <a:r>
              <a:rPr lang="en-US" sz="1100" b="1" i="0" u="none" strike="noStrike" cap="none" dirty="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 Data Engineer | </a:t>
            </a:r>
            <a:r>
              <a:rPr lang="en-ID" sz="1100" b="1" i="0" u="none" strike="noStrike" cap="none" dirty="0">
                <a:solidFill>
                  <a:schemeClr val="accent5"/>
                </a:solidFill>
                <a:latin typeface="Rubik"/>
                <a:ea typeface="Rubik"/>
                <a:cs typeface="Rubik"/>
                <a:sym typeface="Rubik"/>
                <a:hlinkClick r:id="rId10"/>
              </a:rPr>
              <a:t>https://coursenet.s3.ap-southeast-3.amazonaws.com/Course-Net/CompletionCertificateALEX%20PUJI%20FIRMANSYAH-109398.pdf</a:t>
            </a:r>
            <a:r>
              <a:rPr lang="en-ID" sz="1100" b="1" i="0" u="none" strike="noStrike" cap="none" dirty="0">
                <a:solidFill>
                  <a:schemeClr val="accent5"/>
                </a:solidFill>
                <a:latin typeface="Rubik"/>
                <a:ea typeface="Rubik"/>
                <a:cs typeface="Rubik"/>
                <a:sym typeface="Rubik"/>
              </a:rPr>
              <a:t> | Mei, 2024.</a:t>
            </a:r>
          </a:p>
          <a:p>
            <a:pPr marL="0" marR="0" lvl="0" indent="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b="0" i="0" u="none" strike="noStrike" cap="none" dirty="0">
              <a:solidFill>
                <a:schemeClr val="accent5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93" name="Google Shape;93;g265ee868302_0_130"/>
          <p:cNvSpPr txBox="1"/>
          <p:nvPr/>
        </p:nvSpPr>
        <p:spPr>
          <a:xfrm>
            <a:off x="340500" y="452038"/>
            <a:ext cx="8463000" cy="646500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5098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n" sz="3000" b="1" i="0" u="none" strike="noStrike" cap="none" dirty="0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Courses and </a:t>
            </a:r>
            <a:r>
              <a:rPr lang="en" sz="3000" b="1" i="0" u="none" strike="noStrike" cap="none" dirty="0">
                <a:solidFill>
                  <a:schemeClr val="accent5"/>
                </a:solidFill>
                <a:latin typeface="Rubik"/>
                <a:ea typeface="Rubik"/>
                <a:cs typeface="Rubik"/>
                <a:sym typeface="Rubik"/>
              </a:rPr>
              <a:t>Certification</a:t>
            </a:r>
            <a:endParaRPr sz="3000" b="1" i="0" u="none" strike="noStrike" cap="none" dirty="0">
              <a:solidFill>
                <a:schemeClr val="accent5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94" name="Google Shape;94;g265ee868302_0_130"/>
          <p:cNvSpPr txBox="1"/>
          <p:nvPr/>
        </p:nvSpPr>
        <p:spPr>
          <a:xfrm>
            <a:off x="5294775" y="4560675"/>
            <a:ext cx="3740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rgbClr val="FF0000"/>
                </a:solidFill>
                <a:latin typeface="Rubik"/>
                <a:ea typeface="Rubik"/>
                <a:cs typeface="Rubik"/>
                <a:sym typeface="Rubik"/>
              </a:rPr>
              <a:t>*notes: just a sample page</a:t>
            </a:r>
            <a:endParaRPr sz="1400" b="1" i="0" u="none" strike="noStrike" cap="none">
              <a:solidFill>
                <a:srgbClr val="FF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4"/>
          <p:cNvPicPr preferRelativeResize="0"/>
          <p:nvPr/>
        </p:nvPicPr>
        <p:blipFill rotWithShape="1">
          <a:blip r:embed="rId3">
            <a:alphaModFix amt="10000"/>
          </a:blip>
          <a:srcRect/>
          <a:stretch/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4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4"/>
          <p:cNvSpPr txBox="1"/>
          <p:nvPr/>
        </p:nvSpPr>
        <p:spPr>
          <a:xfrm>
            <a:off x="340500" y="1705232"/>
            <a:ext cx="6043971" cy="2909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D" b="1" i="0" dirty="0">
                <a:solidFill>
                  <a:schemeClr val="tx1"/>
                </a:solidFill>
                <a:effectLst/>
                <a:latin typeface="__Inter_d65c78"/>
              </a:rPr>
              <a:t>ID/X Partners </a:t>
            </a:r>
            <a:r>
              <a:rPr lang="en-ID" b="1" i="0" dirty="0" err="1">
                <a:solidFill>
                  <a:schemeClr val="tx1"/>
                </a:solidFill>
                <a:effectLst/>
                <a:latin typeface="__Inter_d65c78"/>
              </a:rPr>
              <a:t>adalah</a:t>
            </a:r>
            <a:r>
              <a:rPr lang="en-ID" b="1" i="0" dirty="0">
                <a:solidFill>
                  <a:schemeClr val="tx1"/>
                </a:solidFill>
                <a:effectLst/>
                <a:latin typeface="__Inter_d65c78"/>
              </a:rPr>
              <a:t> </a:t>
            </a:r>
            <a:r>
              <a:rPr lang="en-ID" b="1" i="0" dirty="0" err="1">
                <a:solidFill>
                  <a:schemeClr val="tx1"/>
                </a:solidFill>
                <a:effectLst/>
                <a:latin typeface="__Inter_d65c78"/>
              </a:rPr>
              <a:t>perusahaan</a:t>
            </a:r>
            <a:r>
              <a:rPr lang="en-ID" b="1" i="0" dirty="0">
                <a:solidFill>
                  <a:schemeClr val="tx1"/>
                </a:solidFill>
                <a:effectLst/>
                <a:latin typeface="__Inter_d65c78"/>
              </a:rPr>
              <a:t> </a:t>
            </a:r>
            <a:r>
              <a:rPr lang="en-ID" b="1" i="0" dirty="0" err="1">
                <a:solidFill>
                  <a:schemeClr val="tx1"/>
                </a:solidFill>
                <a:effectLst/>
                <a:latin typeface="__Inter_d65c78"/>
              </a:rPr>
              <a:t>konsultan</a:t>
            </a:r>
            <a:r>
              <a:rPr lang="en-ID" b="1" i="0" dirty="0">
                <a:solidFill>
                  <a:schemeClr val="tx1"/>
                </a:solidFill>
                <a:effectLst/>
                <a:latin typeface="__Inter_d65c78"/>
              </a:rPr>
              <a:t> yang </a:t>
            </a:r>
            <a:r>
              <a:rPr lang="en-ID" b="1" i="0" dirty="0" err="1">
                <a:solidFill>
                  <a:schemeClr val="tx1"/>
                </a:solidFill>
                <a:effectLst/>
                <a:latin typeface="__Inter_d65c78"/>
              </a:rPr>
              <a:t>didirikan</a:t>
            </a:r>
            <a:r>
              <a:rPr lang="en-ID" b="1" i="0" dirty="0">
                <a:solidFill>
                  <a:schemeClr val="tx1"/>
                </a:solidFill>
                <a:effectLst/>
                <a:latin typeface="__Inter_d65c78"/>
              </a:rPr>
              <a:t> pada </a:t>
            </a:r>
            <a:r>
              <a:rPr lang="en-ID" b="1" i="0" dirty="0" err="1">
                <a:solidFill>
                  <a:schemeClr val="tx1"/>
                </a:solidFill>
                <a:effectLst/>
                <a:latin typeface="__Inter_d65c78"/>
              </a:rPr>
              <a:t>tahun</a:t>
            </a:r>
            <a:r>
              <a:rPr lang="en-ID" b="1" i="0" dirty="0">
                <a:solidFill>
                  <a:schemeClr val="tx1"/>
                </a:solidFill>
                <a:effectLst/>
                <a:latin typeface="__Inter_d65c78"/>
              </a:rPr>
              <a:t> 2002 oleh </a:t>
            </a:r>
            <a:r>
              <a:rPr lang="en-ID" b="1" i="0" dirty="0" err="1">
                <a:solidFill>
                  <a:schemeClr val="tx1"/>
                </a:solidFill>
                <a:effectLst/>
                <a:latin typeface="__Inter_d65c78"/>
              </a:rPr>
              <a:t>mantan</a:t>
            </a:r>
            <a:r>
              <a:rPr lang="en-ID" b="1" i="0" dirty="0">
                <a:solidFill>
                  <a:schemeClr val="tx1"/>
                </a:solidFill>
                <a:effectLst/>
                <a:latin typeface="__Inter_d65c78"/>
              </a:rPr>
              <a:t> banker dan </a:t>
            </a:r>
            <a:r>
              <a:rPr lang="en-ID" b="1" i="0" dirty="0" err="1">
                <a:solidFill>
                  <a:schemeClr val="tx1"/>
                </a:solidFill>
                <a:effectLst/>
                <a:latin typeface="__Inter_d65c78"/>
              </a:rPr>
              <a:t>konsultan</a:t>
            </a:r>
            <a:r>
              <a:rPr lang="en-ID" b="1" i="0" dirty="0">
                <a:solidFill>
                  <a:schemeClr val="tx1"/>
                </a:solidFill>
                <a:effectLst/>
                <a:latin typeface="__Inter_d65c78"/>
              </a:rPr>
              <a:t> </a:t>
            </a:r>
            <a:r>
              <a:rPr lang="en-ID" b="1" i="0" dirty="0" err="1">
                <a:solidFill>
                  <a:schemeClr val="tx1"/>
                </a:solidFill>
                <a:effectLst/>
                <a:latin typeface="__Inter_d65c78"/>
              </a:rPr>
              <a:t>manajemen</a:t>
            </a:r>
            <a:r>
              <a:rPr lang="en-ID" b="1" i="0" dirty="0">
                <a:solidFill>
                  <a:schemeClr val="tx1"/>
                </a:solidFill>
                <a:effectLst/>
                <a:latin typeface="__Inter_d65c78"/>
              </a:rPr>
              <a:t> yang </a:t>
            </a:r>
            <a:r>
              <a:rPr lang="en-ID" b="1" i="0" dirty="0" err="1">
                <a:solidFill>
                  <a:schemeClr val="tx1"/>
                </a:solidFill>
                <a:effectLst/>
                <a:latin typeface="__Inter_d65c78"/>
              </a:rPr>
              <a:t>memiliki</a:t>
            </a:r>
            <a:r>
              <a:rPr lang="en-ID" b="1" i="0" dirty="0">
                <a:solidFill>
                  <a:schemeClr val="tx1"/>
                </a:solidFill>
                <a:effectLst/>
                <a:latin typeface="__Inter_d65c78"/>
              </a:rPr>
              <a:t> </a:t>
            </a:r>
            <a:r>
              <a:rPr lang="en-ID" b="1" i="0" dirty="0" err="1">
                <a:solidFill>
                  <a:schemeClr val="tx1"/>
                </a:solidFill>
                <a:effectLst/>
                <a:latin typeface="__Inter_d65c78"/>
              </a:rPr>
              <a:t>pengalaman</a:t>
            </a:r>
            <a:r>
              <a:rPr lang="en-ID" b="1" i="0" dirty="0">
                <a:solidFill>
                  <a:schemeClr val="tx1"/>
                </a:solidFill>
                <a:effectLst/>
                <a:latin typeface="__Inter_d65c78"/>
              </a:rPr>
              <a:t> </a:t>
            </a:r>
            <a:r>
              <a:rPr lang="en-ID" b="1" i="0" dirty="0" err="1">
                <a:solidFill>
                  <a:schemeClr val="tx1"/>
                </a:solidFill>
                <a:effectLst/>
                <a:latin typeface="__Inter_d65c78"/>
              </a:rPr>
              <a:t>luas</a:t>
            </a:r>
            <a:r>
              <a:rPr lang="en-ID" b="1" i="0" dirty="0">
                <a:solidFill>
                  <a:schemeClr val="tx1"/>
                </a:solidFill>
                <a:effectLst/>
                <a:latin typeface="__Inter_d65c78"/>
              </a:rPr>
              <a:t> </a:t>
            </a:r>
            <a:r>
              <a:rPr lang="en-ID" b="1" i="0" dirty="0" err="1">
                <a:solidFill>
                  <a:schemeClr val="tx1"/>
                </a:solidFill>
                <a:effectLst/>
                <a:latin typeface="__Inter_d65c78"/>
              </a:rPr>
              <a:t>dalam</a:t>
            </a:r>
            <a:r>
              <a:rPr lang="en-ID" b="1" i="0" dirty="0">
                <a:solidFill>
                  <a:schemeClr val="tx1"/>
                </a:solidFill>
                <a:effectLst/>
                <a:latin typeface="__Inter_d65c78"/>
              </a:rPr>
              <a:t> </a:t>
            </a:r>
            <a:r>
              <a:rPr lang="en-ID" b="1" i="0" dirty="0" err="1">
                <a:solidFill>
                  <a:schemeClr val="tx1"/>
                </a:solidFill>
                <a:effectLst/>
                <a:latin typeface="__Inter_d65c78"/>
              </a:rPr>
              <a:t>siklus</a:t>
            </a:r>
            <a:r>
              <a:rPr lang="en-ID" b="1" i="0" dirty="0">
                <a:solidFill>
                  <a:schemeClr val="tx1"/>
                </a:solidFill>
                <a:effectLst/>
                <a:latin typeface="__Inter_d65c78"/>
              </a:rPr>
              <a:t> </a:t>
            </a:r>
            <a:r>
              <a:rPr lang="en-ID" b="1" i="0" dirty="0" err="1">
                <a:solidFill>
                  <a:schemeClr val="tx1"/>
                </a:solidFill>
                <a:effectLst/>
                <a:latin typeface="__Inter_d65c78"/>
              </a:rPr>
              <a:t>kredit</a:t>
            </a:r>
            <a:r>
              <a:rPr lang="en-ID" b="1" i="0" dirty="0">
                <a:solidFill>
                  <a:schemeClr val="tx1"/>
                </a:solidFill>
                <a:effectLst/>
                <a:latin typeface="__Inter_d65c78"/>
              </a:rPr>
              <a:t> dan </a:t>
            </a:r>
            <a:r>
              <a:rPr lang="en-ID" b="1" i="0" dirty="0" err="1">
                <a:solidFill>
                  <a:schemeClr val="tx1"/>
                </a:solidFill>
                <a:effectLst/>
                <a:latin typeface="__Inter_d65c78"/>
              </a:rPr>
              <a:t>manajemen</a:t>
            </a:r>
            <a:r>
              <a:rPr lang="en-ID" b="1" i="0" dirty="0">
                <a:solidFill>
                  <a:schemeClr val="tx1"/>
                </a:solidFill>
                <a:effectLst/>
                <a:latin typeface="__Inter_d65c78"/>
              </a:rPr>
              <a:t> proses, </a:t>
            </a:r>
            <a:r>
              <a:rPr lang="en-ID" b="1" i="0" dirty="0" err="1">
                <a:solidFill>
                  <a:schemeClr val="tx1"/>
                </a:solidFill>
                <a:effectLst/>
                <a:latin typeface="__Inter_d65c78"/>
              </a:rPr>
              <a:t>pengembangan</a:t>
            </a:r>
            <a:r>
              <a:rPr lang="en-ID" b="1" i="0" dirty="0">
                <a:solidFill>
                  <a:schemeClr val="tx1"/>
                </a:solidFill>
                <a:effectLst/>
                <a:latin typeface="__Inter_d65c78"/>
              </a:rPr>
              <a:t> </a:t>
            </a:r>
            <a:r>
              <a:rPr lang="en-ID" b="1" i="0" dirty="0" err="1">
                <a:solidFill>
                  <a:schemeClr val="tx1"/>
                </a:solidFill>
                <a:effectLst/>
                <a:latin typeface="__Inter_d65c78"/>
              </a:rPr>
              <a:t>skor</a:t>
            </a:r>
            <a:r>
              <a:rPr lang="en-ID" b="1" i="0" dirty="0">
                <a:solidFill>
                  <a:schemeClr val="tx1"/>
                </a:solidFill>
                <a:effectLst/>
                <a:latin typeface="__Inter_d65c78"/>
              </a:rPr>
              <a:t>, dan </a:t>
            </a:r>
            <a:r>
              <a:rPr lang="en-ID" b="1" i="0" dirty="0" err="1">
                <a:solidFill>
                  <a:schemeClr val="tx1"/>
                </a:solidFill>
                <a:effectLst/>
                <a:latin typeface="__Inter_d65c78"/>
              </a:rPr>
              <a:t>manajemen</a:t>
            </a:r>
            <a:r>
              <a:rPr lang="en-ID" b="1" i="0" dirty="0">
                <a:solidFill>
                  <a:schemeClr val="tx1"/>
                </a:solidFill>
                <a:effectLst/>
                <a:latin typeface="__Inter_d65c78"/>
              </a:rPr>
              <a:t> </a:t>
            </a:r>
            <a:r>
              <a:rPr lang="en-ID" b="1" i="0" dirty="0" err="1">
                <a:solidFill>
                  <a:schemeClr val="tx1"/>
                </a:solidFill>
                <a:effectLst/>
                <a:latin typeface="__Inter_d65c78"/>
              </a:rPr>
              <a:t>kinerja</a:t>
            </a:r>
            <a:r>
              <a:rPr lang="en-ID" b="1" i="0" dirty="0">
                <a:solidFill>
                  <a:schemeClr val="tx1"/>
                </a:solidFill>
                <a:effectLst/>
                <a:latin typeface="__Inter_d65c78"/>
              </a:rPr>
              <a:t>. Perusahaan </a:t>
            </a:r>
            <a:r>
              <a:rPr lang="en-ID" b="1" i="0" dirty="0" err="1">
                <a:solidFill>
                  <a:schemeClr val="tx1"/>
                </a:solidFill>
                <a:effectLst/>
                <a:latin typeface="__Inter_d65c78"/>
              </a:rPr>
              <a:t>ini</a:t>
            </a:r>
            <a:r>
              <a:rPr lang="en-ID" b="1" i="0" dirty="0">
                <a:solidFill>
                  <a:schemeClr val="tx1"/>
                </a:solidFill>
                <a:effectLst/>
                <a:latin typeface="__Inter_d65c78"/>
              </a:rPr>
              <a:t> </a:t>
            </a:r>
            <a:r>
              <a:rPr lang="en-ID" b="1" i="0" dirty="0" err="1">
                <a:solidFill>
                  <a:schemeClr val="tx1"/>
                </a:solidFill>
                <a:effectLst/>
                <a:latin typeface="__Inter_d65c78"/>
              </a:rPr>
              <a:t>memiliki</a:t>
            </a:r>
            <a:r>
              <a:rPr lang="en-ID" b="1" i="0" dirty="0">
                <a:solidFill>
                  <a:schemeClr val="tx1"/>
                </a:solidFill>
                <a:effectLst/>
                <a:latin typeface="__Inter_d65c78"/>
              </a:rPr>
              <a:t> </a:t>
            </a:r>
            <a:r>
              <a:rPr lang="en-ID" b="1" i="0" dirty="0" err="1">
                <a:solidFill>
                  <a:schemeClr val="tx1"/>
                </a:solidFill>
                <a:effectLst/>
                <a:latin typeface="__Inter_d65c78"/>
              </a:rPr>
              <a:t>pengalaman</a:t>
            </a:r>
            <a:r>
              <a:rPr lang="en-ID" b="1" i="0" dirty="0">
                <a:solidFill>
                  <a:schemeClr val="tx1"/>
                </a:solidFill>
                <a:effectLst/>
                <a:latin typeface="__Inter_d65c78"/>
              </a:rPr>
              <a:t> yang </a:t>
            </a:r>
            <a:r>
              <a:rPr lang="en-ID" b="1" i="0" dirty="0" err="1">
                <a:solidFill>
                  <a:schemeClr val="tx1"/>
                </a:solidFill>
                <a:effectLst/>
                <a:latin typeface="__Inter_d65c78"/>
              </a:rPr>
              <a:t>luas</a:t>
            </a:r>
            <a:r>
              <a:rPr lang="en-ID" b="1" i="0" dirty="0">
                <a:solidFill>
                  <a:schemeClr val="tx1"/>
                </a:solidFill>
                <a:effectLst/>
                <a:latin typeface="__Inter_d65c78"/>
              </a:rPr>
              <a:t> </a:t>
            </a:r>
            <a:r>
              <a:rPr lang="en-ID" b="1" i="0" dirty="0" err="1">
                <a:solidFill>
                  <a:schemeClr val="tx1"/>
                </a:solidFill>
                <a:effectLst/>
                <a:latin typeface="__Inter_d65c78"/>
              </a:rPr>
              <a:t>dalam</a:t>
            </a:r>
            <a:r>
              <a:rPr lang="en-ID" b="1" i="0" dirty="0">
                <a:solidFill>
                  <a:schemeClr val="tx1"/>
                </a:solidFill>
                <a:effectLst/>
                <a:latin typeface="__Inter_d65c78"/>
              </a:rPr>
              <a:t> </a:t>
            </a:r>
            <a:r>
              <a:rPr lang="en-ID" b="1" i="0" dirty="0" err="1">
                <a:solidFill>
                  <a:schemeClr val="tx1"/>
                </a:solidFill>
                <a:effectLst/>
                <a:latin typeface="__Inter_d65c78"/>
              </a:rPr>
              <a:t>melayani</a:t>
            </a:r>
            <a:r>
              <a:rPr lang="en-ID" b="1" i="0" dirty="0">
                <a:solidFill>
                  <a:schemeClr val="tx1"/>
                </a:solidFill>
                <a:effectLst/>
                <a:latin typeface="__Inter_d65c78"/>
              </a:rPr>
              <a:t> </a:t>
            </a:r>
            <a:r>
              <a:rPr lang="en-ID" b="1" i="0" dirty="0" err="1">
                <a:solidFill>
                  <a:schemeClr val="tx1"/>
                </a:solidFill>
                <a:effectLst/>
                <a:latin typeface="__Inter_d65c78"/>
              </a:rPr>
              <a:t>korporasi</a:t>
            </a:r>
            <a:r>
              <a:rPr lang="en-ID" b="1" i="0" dirty="0">
                <a:solidFill>
                  <a:schemeClr val="tx1"/>
                </a:solidFill>
                <a:effectLst/>
                <a:latin typeface="__Inter_d65c78"/>
              </a:rPr>
              <a:t> di Asia dan Australia, </a:t>
            </a:r>
            <a:r>
              <a:rPr lang="en-ID" b="1" i="0" dirty="0" err="1">
                <a:solidFill>
                  <a:schemeClr val="tx1"/>
                </a:solidFill>
                <a:effectLst/>
                <a:latin typeface="__Inter_d65c78"/>
              </a:rPr>
              <a:t>serta</a:t>
            </a:r>
            <a:r>
              <a:rPr lang="en-ID" b="1" i="0" dirty="0">
                <a:solidFill>
                  <a:schemeClr val="tx1"/>
                </a:solidFill>
                <a:effectLst/>
                <a:latin typeface="__Inter_d65c78"/>
              </a:rPr>
              <a:t> </a:t>
            </a:r>
            <a:r>
              <a:rPr lang="en-ID" b="1" i="0" dirty="0" err="1">
                <a:solidFill>
                  <a:schemeClr val="tx1"/>
                </a:solidFill>
                <a:effectLst/>
                <a:latin typeface="__Inter_d65c78"/>
              </a:rPr>
              <a:t>berbagai</a:t>
            </a:r>
            <a:r>
              <a:rPr lang="en-ID" b="1" i="0" dirty="0">
                <a:solidFill>
                  <a:schemeClr val="tx1"/>
                </a:solidFill>
                <a:effectLst/>
                <a:latin typeface="__Inter_d65c78"/>
              </a:rPr>
              <a:t> </a:t>
            </a:r>
            <a:r>
              <a:rPr lang="en-ID" b="1" i="0" dirty="0" err="1">
                <a:solidFill>
                  <a:schemeClr val="tx1"/>
                </a:solidFill>
                <a:effectLst/>
                <a:latin typeface="__Inter_d65c78"/>
              </a:rPr>
              <a:t>industri</a:t>
            </a:r>
            <a:r>
              <a:rPr lang="en-ID" b="1" i="0" dirty="0">
                <a:solidFill>
                  <a:schemeClr val="tx1"/>
                </a:solidFill>
                <a:effectLst/>
                <a:latin typeface="__Inter_d65c78"/>
              </a:rPr>
              <a:t> </a:t>
            </a:r>
            <a:r>
              <a:rPr lang="en-ID" b="1" i="0" dirty="0" err="1">
                <a:solidFill>
                  <a:schemeClr val="tx1"/>
                </a:solidFill>
                <a:effectLst/>
                <a:latin typeface="__Inter_d65c78"/>
              </a:rPr>
              <a:t>seperti</a:t>
            </a:r>
            <a:r>
              <a:rPr lang="en-ID" b="1" i="0" dirty="0">
                <a:solidFill>
                  <a:schemeClr val="tx1"/>
                </a:solidFill>
                <a:effectLst/>
                <a:latin typeface="__Inter_d65c78"/>
              </a:rPr>
              <a:t> </a:t>
            </a:r>
            <a:r>
              <a:rPr lang="en-ID" b="1" i="0" dirty="0" err="1">
                <a:solidFill>
                  <a:schemeClr val="tx1"/>
                </a:solidFill>
                <a:effectLst/>
                <a:latin typeface="__Inter_d65c78"/>
              </a:rPr>
              <a:t>jasa</a:t>
            </a:r>
            <a:r>
              <a:rPr lang="en-ID" b="1" i="0" dirty="0">
                <a:solidFill>
                  <a:schemeClr val="tx1"/>
                </a:solidFill>
                <a:effectLst/>
                <a:latin typeface="__Inter_d65c78"/>
              </a:rPr>
              <a:t> </a:t>
            </a:r>
            <a:r>
              <a:rPr lang="en-ID" b="1" i="0" dirty="0" err="1">
                <a:solidFill>
                  <a:schemeClr val="tx1"/>
                </a:solidFill>
                <a:effectLst/>
                <a:latin typeface="__Inter_d65c78"/>
              </a:rPr>
              <a:t>keuangan</a:t>
            </a:r>
            <a:r>
              <a:rPr lang="en-ID" b="1" i="0" dirty="0">
                <a:solidFill>
                  <a:schemeClr val="tx1"/>
                </a:solidFill>
                <a:effectLst/>
                <a:latin typeface="__Inter_d65c78"/>
              </a:rPr>
              <a:t>, </a:t>
            </a:r>
            <a:r>
              <a:rPr lang="en-ID" b="1" i="0" dirty="0" err="1">
                <a:solidFill>
                  <a:schemeClr val="tx1"/>
                </a:solidFill>
                <a:effectLst/>
                <a:latin typeface="__Inter_d65c78"/>
              </a:rPr>
              <a:t>telekomunikasi</a:t>
            </a:r>
            <a:r>
              <a:rPr lang="en-ID" b="1" i="0" dirty="0">
                <a:solidFill>
                  <a:schemeClr val="tx1"/>
                </a:solidFill>
                <a:effectLst/>
                <a:latin typeface="__Inter_d65c78"/>
              </a:rPr>
              <a:t>, </a:t>
            </a:r>
            <a:r>
              <a:rPr lang="en-ID" b="1" i="0" dirty="0" err="1">
                <a:solidFill>
                  <a:schemeClr val="tx1"/>
                </a:solidFill>
                <a:effectLst/>
                <a:latin typeface="__Inter_d65c78"/>
              </a:rPr>
              <a:t>manufaktur</a:t>
            </a:r>
            <a:r>
              <a:rPr lang="en-ID" b="1" i="0" dirty="0">
                <a:solidFill>
                  <a:schemeClr val="tx1"/>
                </a:solidFill>
                <a:effectLst/>
                <a:latin typeface="__Inter_d65c78"/>
              </a:rPr>
              <a:t>, dan </a:t>
            </a:r>
            <a:r>
              <a:rPr lang="en-ID" b="1" i="0" dirty="0" err="1">
                <a:solidFill>
                  <a:schemeClr val="tx1"/>
                </a:solidFill>
                <a:effectLst/>
                <a:latin typeface="__Inter_d65c78"/>
              </a:rPr>
              <a:t>ritel</a:t>
            </a:r>
            <a:r>
              <a:rPr lang="en-ID" b="1" i="0" dirty="0">
                <a:solidFill>
                  <a:schemeClr val="tx1"/>
                </a:solidFill>
                <a:effectLst/>
                <a:latin typeface="__Inter_d65c78"/>
              </a:rPr>
              <a:t>. 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ID" b="1" dirty="0">
              <a:solidFill>
                <a:schemeClr val="tx1"/>
              </a:solidFill>
              <a:latin typeface="__Inter_d65c78"/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D" b="1" i="0" dirty="0">
                <a:solidFill>
                  <a:schemeClr val="tx1"/>
                </a:solidFill>
                <a:effectLst/>
                <a:latin typeface="__Inter_d65c78"/>
              </a:rPr>
              <a:t>ID/X Partners </a:t>
            </a:r>
            <a:r>
              <a:rPr lang="en-ID" b="1" i="0" dirty="0" err="1">
                <a:solidFill>
                  <a:schemeClr val="tx1"/>
                </a:solidFill>
                <a:effectLst/>
                <a:latin typeface="__Inter_d65c78"/>
              </a:rPr>
              <a:t>menawarkan</a:t>
            </a:r>
            <a:r>
              <a:rPr lang="en-ID" b="1" i="0" dirty="0">
                <a:solidFill>
                  <a:schemeClr val="tx1"/>
                </a:solidFill>
                <a:effectLst/>
                <a:latin typeface="__Inter_d65c78"/>
              </a:rPr>
              <a:t> </a:t>
            </a:r>
            <a:r>
              <a:rPr lang="en-ID" b="1" i="0" dirty="0" err="1">
                <a:solidFill>
                  <a:schemeClr val="tx1"/>
                </a:solidFill>
                <a:effectLst/>
                <a:latin typeface="__Inter_d65c78"/>
              </a:rPr>
              <a:t>jasa</a:t>
            </a:r>
            <a:r>
              <a:rPr lang="en-ID" b="1" i="0" dirty="0">
                <a:solidFill>
                  <a:schemeClr val="tx1"/>
                </a:solidFill>
                <a:effectLst/>
                <a:latin typeface="__Inter_d65c78"/>
              </a:rPr>
              <a:t> </a:t>
            </a:r>
            <a:r>
              <a:rPr lang="en-ID" b="1" i="0" dirty="0" err="1">
                <a:solidFill>
                  <a:schemeClr val="tx1"/>
                </a:solidFill>
                <a:effectLst/>
                <a:latin typeface="__Inter_d65c78"/>
              </a:rPr>
              <a:t>konsultasi</a:t>
            </a:r>
            <a:r>
              <a:rPr lang="en-ID" b="1" i="0" dirty="0">
                <a:solidFill>
                  <a:schemeClr val="tx1"/>
                </a:solidFill>
                <a:effectLst/>
                <a:latin typeface="__Inter_d65c78"/>
              </a:rPr>
              <a:t> yang </a:t>
            </a:r>
            <a:r>
              <a:rPr lang="en-ID" b="1" i="0" dirty="0" err="1">
                <a:solidFill>
                  <a:schemeClr val="tx1"/>
                </a:solidFill>
                <a:effectLst/>
                <a:latin typeface="__Inter_d65c78"/>
              </a:rPr>
              <a:t>spesialis</a:t>
            </a:r>
            <a:r>
              <a:rPr lang="en-ID" b="1" i="0" dirty="0">
                <a:solidFill>
                  <a:schemeClr val="tx1"/>
                </a:solidFill>
                <a:effectLst/>
                <a:latin typeface="__Inter_d65c78"/>
              </a:rPr>
              <a:t> </a:t>
            </a:r>
            <a:r>
              <a:rPr lang="en-ID" b="1" i="0" dirty="0" err="1">
                <a:solidFill>
                  <a:schemeClr val="tx1"/>
                </a:solidFill>
                <a:effectLst/>
                <a:latin typeface="__Inter_d65c78"/>
              </a:rPr>
              <a:t>dalam</a:t>
            </a:r>
            <a:r>
              <a:rPr lang="en-ID" b="1" i="0" dirty="0">
                <a:solidFill>
                  <a:schemeClr val="tx1"/>
                </a:solidFill>
                <a:effectLst/>
                <a:latin typeface="__Inter_d65c78"/>
              </a:rPr>
              <a:t> </a:t>
            </a:r>
            <a:r>
              <a:rPr lang="en-ID" b="1" i="0" dirty="0" err="1">
                <a:solidFill>
                  <a:schemeClr val="tx1"/>
                </a:solidFill>
                <a:effectLst/>
                <a:latin typeface="__Inter_d65c78"/>
              </a:rPr>
              <a:t>menggunakan</a:t>
            </a:r>
            <a:r>
              <a:rPr lang="en-ID" b="1" i="0" dirty="0">
                <a:solidFill>
                  <a:schemeClr val="tx1"/>
                </a:solidFill>
                <a:effectLst/>
                <a:latin typeface="__Inter_d65c78"/>
              </a:rPr>
              <a:t> </a:t>
            </a:r>
            <a:r>
              <a:rPr lang="en-ID" b="1" i="0" dirty="0" err="1">
                <a:solidFill>
                  <a:schemeClr val="tx1"/>
                </a:solidFill>
                <a:effectLst/>
                <a:latin typeface="__Inter_d65c78"/>
              </a:rPr>
              <a:t>solusi</a:t>
            </a:r>
            <a:r>
              <a:rPr lang="en-ID" b="1" i="0" dirty="0">
                <a:solidFill>
                  <a:schemeClr val="tx1"/>
                </a:solidFill>
                <a:effectLst/>
                <a:latin typeface="__Inter_d65c78"/>
              </a:rPr>
              <a:t> </a:t>
            </a:r>
            <a:r>
              <a:rPr lang="en-ID" b="1" i="0" dirty="0" err="1">
                <a:solidFill>
                  <a:schemeClr val="tx1"/>
                </a:solidFill>
                <a:effectLst/>
                <a:latin typeface="__Inter_d65c78"/>
              </a:rPr>
              <a:t>analitik</a:t>
            </a:r>
            <a:r>
              <a:rPr lang="en-ID" b="1" i="0" dirty="0">
                <a:solidFill>
                  <a:schemeClr val="tx1"/>
                </a:solidFill>
                <a:effectLst/>
                <a:latin typeface="__Inter_d65c78"/>
              </a:rPr>
              <a:t> data dan </a:t>
            </a:r>
            <a:r>
              <a:rPr lang="en-ID" b="1" i="0" dirty="0" err="1">
                <a:solidFill>
                  <a:schemeClr val="tx1"/>
                </a:solidFill>
                <a:effectLst/>
                <a:latin typeface="__Inter_d65c78"/>
              </a:rPr>
              <a:t>pengambilan</a:t>
            </a:r>
            <a:r>
              <a:rPr lang="en-ID" b="1" i="0" dirty="0">
                <a:solidFill>
                  <a:schemeClr val="tx1"/>
                </a:solidFill>
                <a:effectLst/>
                <a:latin typeface="__Inter_d65c78"/>
              </a:rPr>
              <a:t> </a:t>
            </a:r>
            <a:r>
              <a:rPr lang="en-ID" b="1" i="0" dirty="0" err="1">
                <a:solidFill>
                  <a:schemeClr val="tx1"/>
                </a:solidFill>
                <a:effectLst/>
                <a:latin typeface="__Inter_d65c78"/>
              </a:rPr>
              <a:t>keputusan</a:t>
            </a:r>
            <a:r>
              <a:rPr lang="en-ID" b="1" i="0" dirty="0">
                <a:solidFill>
                  <a:schemeClr val="tx1"/>
                </a:solidFill>
                <a:effectLst/>
                <a:latin typeface="__Inter_d65c78"/>
              </a:rPr>
              <a:t> (DAD) yang </a:t>
            </a:r>
            <a:r>
              <a:rPr lang="en-ID" b="1" i="0" dirty="0" err="1">
                <a:solidFill>
                  <a:schemeClr val="tx1"/>
                </a:solidFill>
                <a:effectLst/>
                <a:latin typeface="__Inter_d65c78"/>
              </a:rPr>
              <a:t>dikombinasikan</a:t>
            </a:r>
            <a:r>
              <a:rPr lang="en-ID" b="1" i="0" dirty="0">
                <a:solidFill>
                  <a:schemeClr val="tx1"/>
                </a:solidFill>
                <a:effectLst/>
                <a:latin typeface="__Inter_d65c78"/>
              </a:rPr>
              <a:t> </a:t>
            </a:r>
            <a:r>
              <a:rPr lang="en-ID" b="1" i="0" dirty="0" err="1">
                <a:solidFill>
                  <a:schemeClr val="tx1"/>
                </a:solidFill>
                <a:effectLst/>
                <a:latin typeface="__Inter_d65c78"/>
              </a:rPr>
              <a:t>dengan</a:t>
            </a:r>
            <a:r>
              <a:rPr lang="en-ID" b="1" i="0" dirty="0">
                <a:solidFill>
                  <a:schemeClr val="tx1"/>
                </a:solidFill>
                <a:effectLst/>
                <a:latin typeface="__Inter_d65c78"/>
              </a:rPr>
              <a:t> </a:t>
            </a:r>
            <a:r>
              <a:rPr lang="en-ID" b="1" i="0" dirty="0" err="1">
                <a:solidFill>
                  <a:schemeClr val="tx1"/>
                </a:solidFill>
                <a:effectLst/>
                <a:latin typeface="__Inter_d65c78"/>
              </a:rPr>
              <a:t>manajemen</a:t>
            </a:r>
            <a:r>
              <a:rPr lang="en-ID" b="1" i="0" dirty="0">
                <a:solidFill>
                  <a:schemeClr val="tx1"/>
                </a:solidFill>
                <a:effectLst/>
                <a:latin typeface="__Inter_d65c78"/>
              </a:rPr>
              <a:t> </a:t>
            </a:r>
            <a:r>
              <a:rPr lang="en-ID" b="1" i="0" dirty="0" err="1">
                <a:solidFill>
                  <a:schemeClr val="tx1"/>
                </a:solidFill>
                <a:effectLst/>
                <a:latin typeface="__Inter_d65c78"/>
              </a:rPr>
              <a:t>risiko</a:t>
            </a:r>
            <a:r>
              <a:rPr lang="en-ID" b="1" i="0" dirty="0">
                <a:solidFill>
                  <a:schemeClr val="tx1"/>
                </a:solidFill>
                <a:effectLst/>
                <a:latin typeface="__Inter_d65c78"/>
              </a:rPr>
              <a:t> dan </a:t>
            </a:r>
            <a:r>
              <a:rPr lang="en-ID" b="1" i="0" dirty="0" err="1">
                <a:solidFill>
                  <a:schemeClr val="tx1"/>
                </a:solidFill>
                <a:effectLst/>
                <a:latin typeface="__Inter_d65c78"/>
              </a:rPr>
              <a:t>pemasaran</a:t>
            </a:r>
            <a:r>
              <a:rPr lang="en-ID" b="1" i="0" dirty="0">
                <a:solidFill>
                  <a:schemeClr val="tx1"/>
                </a:solidFill>
                <a:effectLst/>
                <a:latin typeface="__Inter_d65c78"/>
              </a:rPr>
              <a:t> </a:t>
            </a:r>
            <a:r>
              <a:rPr lang="en-ID" b="1" i="0" dirty="0" err="1">
                <a:solidFill>
                  <a:schemeClr val="tx1"/>
                </a:solidFill>
                <a:effectLst/>
                <a:latin typeface="__Inter_d65c78"/>
              </a:rPr>
              <a:t>terintegrasi</a:t>
            </a:r>
            <a:r>
              <a:rPr lang="en-ID" b="1" i="0" dirty="0">
                <a:solidFill>
                  <a:schemeClr val="tx1"/>
                </a:solidFill>
                <a:effectLst/>
                <a:latin typeface="__Inter_d65c78"/>
              </a:rPr>
              <a:t> </a:t>
            </a:r>
            <a:r>
              <a:rPr lang="en-ID" b="1" i="0" dirty="0" err="1">
                <a:solidFill>
                  <a:schemeClr val="tx1"/>
                </a:solidFill>
                <a:effectLst/>
                <a:latin typeface="__Inter_d65c78"/>
              </a:rPr>
              <a:t>untuk</a:t>
            </a:r>
            <a:r>
              <a:rPr lang="en-ID" b="1" i="0" dirty="0">
                <a:solidFill>
                  <a:schemeClr val="tx1"/>
                </a:solidFill>
                <a:effectLst/>
                <a:latin typeface="__Inter_d65c78"/>
              </a:rPr>
              <a:t> </a:t>
            </a:r>
            <a:r>
              <a:rPr lang="en-ID" b="1" i="0" dirty="0" err="1">
                <a:solidFill>
                  <a:schemeClr val="tx1"/>
                </a:solidFill>
                <a:effectLst/>
                <a:latin typeface="__Inter_d65c78"/>
              </a:rPr>
              <a:t>membantu</a:t>
            </a:r>
            <a:r>
              <a:rPr lang="en-ID" b="1" i="0" dirty="0">
                <a:solidFill>
                  <a:schemeClr val="tx1"/>
                </a:solidFill>
                <a:effectLst/>
                <a:latin typeface="__Inter_d65c78"/>
              </a:rPr>
              <a:t> </a:t>
            </a:r>
            <a:r>
              <a:rPr lang="en-ID" b="1" i="0" dirty="0" err="1">
                <a:solidFill>
                  <a:schemeClr val="tx1"/>
                </a:solidFill>
                <a:effectLst/>
                <a:latin typeface="__Inter_d65c78"/>
              </a:rPr>
              <a:t>klien</a:t>
            </a:r>
            <a:r>
              <a:rPr lang="en-ID" b="1" i="0" dirty="0">
                <a:solidFill>
                  <a:schemeClr val="tx1"/>
                </a:solidFill>
                <a:effectLst/>
                <a:latin typeface="__Inter_d65c78"/>
              </a:rPr>
              <a:t> </a:t>
            </a:r>
            <a:r>
              <a:rPr lang="en-ID" b="1" i="0" dirty="0" err="1">
                <a:solidFill>
                  <a:schemeClr val="tx1"/>
                </a:solidFill>
                <a:effectLst/>
                <a:latin typeface="__Inter_d65c78"/>
              </a:rPr>
              <a:t>meningkatkan</a:t>
            </a:r>
            <a:r>
              <a:rPr lang="en-ID" b="1" i="0" dirty="0">
                <a:solidFill>
                  <a:schemeClr val="tx1"/>
                </a:solidFill>
                <a:effectLst/>
                <a:latin typeface="__Inter_d65c78"/>
              </a:rPr>
              <a:t> </a:t>
            </a:r>
            <a:r>
              <a:rPr lang="en-ID" b="1" i="0" dirty="0" err="1">
                <a:solidFill>
                  <a:schemeClr val="tx1"/>
                </a:solidFill>
                <a:effectLst/>
                <a:latin typeface="__Inter_d65c78"/>
              </a:rPr>
              <a:t>profitabilitas</a:t>
            </a:r>
            <a:r>
              <a:rPr lang="en-ID" b="1" i="0" dirty="0">
                <a:solidFill>
                  <a:schemeClr val="tx1"/>
                </a:solidFill>
                <a:effectLst/>
                <a:latin typeface="__Inter_d65c78"/>
              </a:rPr>
              <a:t> </a:t>
            </a:r>
            <a:r>
              <a:rPr lang="en-ID" b="1" i="0" dirty="0" err="1">
                <a:solidFill>
                  <a:schemeClr val="tx1"/>
                </a:solidFill>
                <a:effectLst/>
                <a:latin typeface="__Inter_d65c78"/>
              </a:rPr>
              <a:t>portofolio</a:t>
            </a:r>
            <a:r>
              <a:rPr lang="en-ID" b="1" i="0" dirty="0">
                <a:solidFill>
                  <a:schemeClr val="tx1"/>
                </a:solidFill>
                <a:effectLst/>
                <a:latin typeface="__Inter_d65c78"/>
              </a:rPr>
              <a:t> dan proses </a:t>
            </a:r>
            <a:r>
              <a:rPr lang="en-ID" b="1" i="0" dirty="0" err="1">
                <a:solidFill>
                  <a:schemeClr val="tx1"/>
                </a:solidFill>
                <a:effectLst/>
                <a:latin typeface="__Inter_d65c78"/>
              </a:rPr>
              <a:t>bisnis</a:t>
            </a:r>
            <a:r>
              <a:rPr lang="en-ID" b="1" i="0" dirty="0">
                <a:solidFill>
                  <a:schemeClr val="tx1"/>
                </a:solidFill>
                <a:effectLst/>
                <a:latin typeface="__Inter_d65c78"/>
              </a:rPr>
              <a:t>.</a:t>
            </a:r>
            <a:endParaRPr b="1" i="0" u="none" strike="noStrike" cap="none" dirty="0">
              <a:solidFill>
                <a:schemeClr val="tx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02" name="Google Shape;102;p4"/>
          <p:cNvSpPr txBox="1"/>
          <p:nvPr/>
        </p:nvSpPr>
        <p:spPr>
          <a:xfrm>
            <a:off x="340500" y="452038"/>
            <a:ext cx="8463000" cy="646500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5098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n" sz="3000" b="1" i="0" u="none" strike="noStrike" cap="none" dirty="0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About </a:t>
            </a:r>
            <a:r>
              <a:rPr lang="en" sz="3000" b="1" i="0" u="none" strike="noStrike" cap="none" dirty="0">
                <a:solidFill>
                  <a:schemeClr val="accent5"/>
                </a:solidFill>
                <a:latin typeface="Rubik"/>
                <a:ea typeface="Rubik"/>
                <a:cs typeface="Rubik"/>
                <a:sym typeface="Rubik"/>
              </a:rPr>
              <a:t>Company</a:t>
            </a:r>
            <a:endParaRPr sz="3000" b="1" i="0" u="none" strike="noStrike" cap="none" dirty="0">
              <a:solidFill>
                <a:schemeClr val="accent5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04" name="Google Shape;104;p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60077" y="1705232"/>
            <a:ext cx="2257425" cy="83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g265ee868302_0_99"/>
          <p:cNvPicPr preferRelativeResize="0"/>
          <p:nvPr/>
        </p:nvPicPr>
        <p:blipFill rotWithShape="1">
          <a:blip r:embed="rId3">
            <a:alphaModFix amt="10000"/>
          </a:blip>
          <a:srcRect/>
          <a:stretch/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g265ee868302_0_99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g265ee868302_0_99"/>
          <p:cNvSpPr txBox="1"/>
          <p:nvPr/>
        </p:nvSpPr>
        <p:spPr>
          <a:xfrm>
            <a:off x="227296" y="1206636"/>
            <a:ext cx="8340300" cy="332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just"/>
            <a:r>
              <a:rPr lang="en-ID" sz="1200" b="1" dirty="0" err="1"/>
              <a:t>Deskripsi</a:t>
            </a:r>
            <a:r>
              <a:rPr lang="en-ID" sz="1200" b="1" dirty="0"/>
              <a:t> </a:t>
            </a:r>
            <a:r>
              <a:rPr lang="en-ID" sz="1200" b="1" dirty="0" err="1"/>
              <a:t>Proyek</a:t>
            </a:r>
            <a:endParaRPr lang="en-ID" sz="1200" b="1" dirty="0"/>
          </a:p>
          <a:p>
            <a:pPr algn="just"/>
            <a:endParaRPr lang="en-ID" sz="1200" dirty="0"/>
          </a:p>
          <a:p>
            <a:pPr algn="just"/>
            <a:r>
              <a:rPr lang="en-ID" sz="1200" dirty="0"/>
              <a:t>Salah </a:t>
            </a:r>
            <a:r>
              <a:rPr lang="en-ID" sz="1200" dirty="0" err="1"/>
              <a:t>satu</a:t>
            </a:r>
            <a:r>
              <a:rPr lang="en-ID" sz="1200" dirty="0"/>
              <a:t> client </a:t>
            </a:r>
            <a:r>
              <a:rPr lang="en-ID" sz="1200" dirty="0" err="1"/>
              <a:t>dari</a:t>
            </a:r>
            <a:r>
              <a:rPr lang="en-ID" sz="1200" dirty="0"/>
              <a:t> </a:t>
            </a:r>
            <a:r>
              <a:rPr lang="en-ID" sz="1200" dirty="0" err="1"/>
              <a:t>perusahaan</a:t>
            </a:r>
            <a:r>
              <a:rPr lang="en-ID" sz="1200" dirty="0"/>
              <a:t> ID/X Partners yang </a:t>
            </a:r>
            <a:r>
              <a:rPr lang="en-ID" sz="1200" dirty="0" err="1"/>
              <a:t>bergerak</a:t>
            </a:r>
            <a:r>
              <a:rPr lang="en-ID" sz="1200" dirty="0"/>
              <a:t> di </a:t>
            </a:r>
            <a:r>
              <a:rPr lang="en-ID" sz="1200" dirty="0" err="1"/>
              <a:t>industri</a:t>
            </a:r>
            <a:r>
              <a:rPr lang="en-ID" sz="1200" dirty="0"/>
              <a:t> </a:t>
            </a:r>
            <a:r>
              <a:rPr lang="en-ID" sz="1200" dirty="0" err="1"/>
              <a:t>perbankan</a:t>
            </a:r>
            <a:r>
              <a:rPr lang="en-ID" sz="1200" dirty="0"/>
              <a:t>, </a:t>
            </a:r>
            <a:r>
              <a:rPr lang="en-ID" sz="1200" dirty="0" err="1"/>
              <a:t>memiliki</a:t>
            </a:r>
            <a:r>
              <a:rPr lang="en-ID" sz="1200" dirty="0"/>
              <a:t> </a:t>
            </a:r>
            <a:r>
              <a:rPr lang="en-ID" sz="1200" dirty="0" err="1"/>
              <a:t>kebutuhan</a:t>
            </a:r>
            <a:r>
              <a:rPr lang="en-ID" sz="1200" dirty="0"/>
              <a:t> </a:t>
            </a:r>
            <a:r>
              <a:rPr lang="en-ID" sz="1200" dirty="0" err="1"/>
              <a:t>untuk</a:t>
            </a:r>
            <a:r>
              <a:rPr lang="en-ID" sz="1200" dirty="0"/>
              <a:t> </a:t>
            </a:r>
            <a:r>
              <a:rPr lang="en-ID" sz="1200" dirty="0" err="1"/>
              <a:t>membuat</a:t>
            </a:r>
            <a:r>
              <a:rPr lang="en-ID" sz="1200" dirty="0"/>
              <a:t> </a:t>
            </a:r>
            <a:r>
              <a:rPr lang="en-ID" sz="1200" dirty="0" err="1"/>
              <a:t>sebuah</a:t>
            </a:r>
            <a:r>
              <a:rPr lang="en-ID" sz="1200" dirty="0"/>
              <a:t> Data Warehouse </a:t>
            </a:r>
            <a:r>
              <a:rPr lang="en-ID" sz="1200" dirty="0" err="1"/>
              <a:t>dari</a:t>
            </a:r>
            <a:r>
              <a:rPr lang="en-ID" sz="1200" dirty="0"/>
              <a:t> </a:t>
            </a:r>
            <a:r>
              <a:rPr lang="en-ID" sz="1200" dirty="0" err="1"/>
              <a:t>beberapa</a:t>
            </a:r>
            <a:r>
              <a:rPr lang="en-ID" sz="1200" dirty="0"/>
              <a:t> </a:t>
            </a:r>
            <a:r>
              <a:rPr lang="en-ID" sz="1200" dirty="0" err="1"/>
              <a:t>sumber</a:t>
            </a:r>
            <a:r>
              <a:rPr lang="en-ID" sz="1200" dirty="0"/>
              <a:t> data yang </a:t>
            </a:r>
            <a:r>
              <a:rPr lang="en-ID" sz="1200" dirty="0" err="1"/>
              <a:t>berbeda</a:t>
            </a:r>
            <a:r>
              <a:rPr lang="en-ID" sz="1200" dirty="0"/>
              <a:t> yang </a:t>
            </a:r>
            <a:r>
              <a:rPr lang="en-ID" sz="1200" dirty="0" err="1"/>
              <a:t>tersimpan</a:t>
            </a:r>
            <a:r>
              <a:rPr lang="en-ID" sz="1200" dirty="0"/>
              <a:t> di </a:t>
            </a:r>
            <a:r>
              <a:rPr lang="en-ID" sz="1200" dirty="0" err="1"/>
              <a:t>dalam</a:t>
            </a:r>
            <a:r>
              <a:rPr lang="en-ID" sz="1200" dirty="0"/>
              <a:t> </a:t>
            </a:r>
            <a:r>
              <a:rPr lang="en-ID" sz="1200" dirty="0" err="1"/>
              <a:t>sistem</a:t>
            </a:r>
            <a:r>
              <a:rPr lang="en-ID" sz="1200" dirty="0"/>
              <a:t> </a:t>
            </a:r>
            <a:r>
              <a:rPr lang="en-ID" sz="1200" dirty="0" err="1"/>
              <a:t>mereka</a:t>
            </a:r>
            <a:r>
              <a:rPr lang="en-ID" sz="1200" dirty="0"/>
              <a:t>.</a:t>
            </a:r>
          </a:p>
          <a:p>
            <a:pPr algn="just"/>
            <a:r>
              <a:rPr lang="en-ID" sz="1200" dirty="0" err="1"/>
              <a:t>Beberapa</a:t>
            </a:r>
            <a:r>
              <a:rPr lang="en-ID" sz="1200" dirty="0"/>
              <a:t> </a:t>
            </a:r>
            <a:r>
              <a:rPr lang="en-ID" sz="1200" dirty="0" err="1"/>
              <a:t>sumber</a:t>
            </a:r>
            <a:r>
              <a:rPr lang="en-ID" sz="1200" dirty="0"/>
              <a:t> data </a:t>
            </a:r>
            <a:r>
              <a:rPr lang="en-ID" sz="1200" dirty="0" err="1"/>
              <a:t>tersebut</a:t>
            </a:r>
            <a:r>
              <a:rPr lang="en-ID" sz="1200" dirty="0"/>
              <a:t> </a:t>
            </a:r>
            <a:r>
              <a:rPr lang="en-ID" sz="1200" dirty="0" err="1"/>
              <a:t>antara</a:t>
            </a:r>
            <a:r>
              <a:rPr lang="en-ID" sz="1200" dirty="0"/>
              <a:t> lain </a:t>
            </a:r>
            <a:r>
              <a:rPr lang="es-ES" sz="1200" dirty="0" err="1"/>
              <a:t>seperti</a:t>
            </a:r>
            <a:r>
              <a:rPr lang="es-ES" sz="1200" dirty="0"/>
              <a:t> file Excel, CSV, dan </a:t>
            </a:r>
            <a:r>
              <a:rPr lang="es-ES" sz="1200" dirty="0" err="1"/>
              <a:t>database</a:t>
            </a:r>
            <a:r>
              <a:rPr lang="es-ES" sz="1200" dirty="0"/>
              <a:t> SQL Server. </a:t>
            </a:r>
          </a:p>
          <a:p>
            <a:pPr algn="just"/>
            <a:endParaRPr lang="en-ID" sz="1200" b="1" dirty="0"/>
          </a:p>
          <a:p>
            <a:pPr algn="just"/>
            <a:r>
              <a:rPr lang="en-ID" sz="1200" b="1" dirty="0" err="1"/>
              <a:t>Latar</a:t>
            </a:r>
            <a:r>
              <a:rPr lang="en-ID" sz="1200" b="1" dirty="0"/>
              <a:t> </a:t>
            </a:r>
            <a:r>
              <a:rPr lang="en-ID" sz="1200" b="1" dirty="0" err="1"/>
              <a:t>Belakang</a:t>
            </a:r>
            <a:endParaRPr lang="en-ID" sz="1200" b="1" dirty="0"/>
          </a:p>
          <a:p>
            <a:pPr algn="just"/>
            <a:endParaRPr lang="en-ID" sz="1200" dirty="0"/>
          </a:p>
          <a:p>
            <a:pPr algn="just"/>
            <a:r>
              <a:rPr lang="en-ID" sz="1200" dirty="0" err="1"/>
              <a:t>Permasalahan</a:t>
            </a:r>
            <a:r>
              <a:rPr lang="en-ID" sz="1200" dirty="0"/>
              <a:t> yang </a:t>
            </a:r>
            <a:r>
              <a:rPr lang="en-ID" sz="1200" dirty="0" err="1"/>
              <a:t>mereka</a:t>
            </a:r>
            <a:r>
              <a:rPr lang="en-ID" sz="1200" dirty="0"/>
              <a:t> </a:t>
            </a:r>
            <a:r>
              <a:rPr lang="en-ID" sz="1200" dirty="0" err="1"/>
              <a:t>hadapi</a:t>
            </a:r>
            <a:r>
              <a:rPr lang="en-ID" sz="1200" dirty="0"/>
              <a:t> </a:t>
            </a:r>
            <a:r>
              <a:rPr lang="en-ID" sz="1200" dirty="0" err="1"/>
              <a:t>saat</a:t>
            </a:r>
            <a:r>
              <a:rPr lang="en-ID" sz="1200" dirty="0"/>
              <a:t> </a:t>
            </a:r>
            <a:r>
              <a:rPr lang="en-ID" sz="1200" dirty="0" err="1"/>
              <a:t>ini</a:t>
            </a:r>
            <a:r>
              <a:rPr lang="en-ID" sz="1200" dirty="0"/>
              <a:t> </a:t>
            </a:r>
            <a:r>
              <a:rPr lang="en-ID" sz="1200" dirty="0" err="1"/>
              <a:t>adalah</a:t>
            </a:r>
            <a:r>
              <a:rPr lang="en-ID" sz="1200" dirty="0"/>
              <a:t> </a:t>
            </a:r>
            <a:r>
              <a:rPr lang="en-ID" sz="1200" dirty="0" err="1"/>
              <a:t>mereka</a:t>
            </a:r>
            <a:r>
              <a:rPr lang="en-ID" sz="1200" dirty="0"/>
              <a:t> </a:t>
            </a:r>
            <a:r>
              <a:rPr lang="en-ID" sz="1200" dirty="0" err="1"/>
              <a:t>kesulitan</a:t>
            </a:r>
            <a:r>
              <a:rPr lang="en-ID" sz="1200" dirty="0"/>
              <a:t> </a:t>
            </a:r>
            <a:r>
              <a:rPr lang="en-ID" sz="1200" dirty="0" err="1"/>
              <a:t>untuk</a:t>
            </a:r>
            <a:r>
              <a:rPr lang="en-ID" sz="1200" dirty="0"/>
              <a:t> </a:t>
            </a:r>
            <a:r>
              <a:rPr lang="en-ID" sz="1200" dirty="0" err="1"/>
              <a:t>mengekstrak</a:t>
            </a:r>
            <a:r>
              <a:rPr lang="en-ID" sz="1200" dirty="0"/>
              <a:t> data </a:t>
            </a:r>
            <a:r>
              <a:rPr lang="en-ID" sz="1200" dirty="0" err="1"/>
              <a:t>dari</a:t>
            </a:r>
            <a:r>
              <a:rPr lang="en-ID" sz="1200" dirty="0"/>
              <a:t> </a:t>
            </a:r>
            <a:r>
              <a:rPr lang="en-ID" sz="1200" dirty="0" err="1"/>
              <a:t>berbagai</a:t>
            </a:r>
            <a:r>
              <a:rPr lang="en-ID" sz="1200" dirty="0"/>
              <a:t> </a:t>
            </a:r>
            <a:r>
              <a:rPr lang="en-ID" sz="1200" dirty="0" err="1"/>
              <a:t>sumber</a:t>
            </a:r>
            <a:r>
              <a:rPr lang="en-ID" sz="1200" dirty="0"/>
              <a:t> (excel, csv, database) </a:t>
            </a:r>
            <a:r>
              <a:rPr lang="en-ID" sz="1200" dirty="0" err="1"/>
              <a:t>secara</a:t>
            </a:r>
            <a:r>
              <a:rPr lang="en-ID" sz="1200" dirty="0"/>
              <a:t> </a:t>
            </a:r>
            <a:r>
              <a:rPr lang="en-ID" sz="1200" dirty="0" err="1"/>
              <a:t>bersamaan</a:t>
            </a:r>
            <a:r>
              <a:rPr lang="en-ID" sz="1200" dirty="0"/>
              <a:t> </a:t>
            </a:r>
            <a:r>
              <a:rPr lang="en-ID" sz="1200" dirty="0" err="1"/>
              <a:t>sehingga</a:t>
            </a:r>
            <a:r>
              <a:rPr lang="en-ID" sz="1200" dirty="0"/>
              <a:t> </a:t>
            </a:r>
            <a:r>
              <a:rPr lang="en-ID" sz="1200" dirty="0" err="1"/>
              <a:t>pelaporan</a:t>
            </a:r>
            <a:r>
              <a:rPr lang="en-ID" sz="1200" dirty="0"/>
              <a:t> dan </a:t>
            </a:r>
            <a:r>
              <a:rPr lang="en-ID" sz="1200" dirty="0" err="1"/>
              <a:t>analisis</a:t>
            </a:r>
            <a:r>
              <a:rPr lang="en-ID" sz="1200" dirty="0"/>
              <a:t> data </a:t>
            </a:r>
            <a:r>
              <a:rPr lang="en-ID" sz="1200" dirty="0" err="1"/>
              <a:t>mereka</a:t>
            </a:r>
            <a:r>
              <a:rPr lang="en-ID" sz="1200" dirty="0"/>
              <a:t> </a:t>
            </a:r>
            <a:r>
              <a:rPr lang="en-ID" sz="1200" dirty="0" err="1"/>
              <a:t>selalu</a:t>
            </a:r>
            <a:r>
              <a:rPr lang="en-ID" sz="1200" dirty="0"/>
              <a:t> </a:t>
            </a:r>
            <a:r>
              <a:rPr lang="en-ID" sz="1200" dirty="0" err="1"/>
              <a:t>mengalami</a:t>
            </a:r>
            <a:r>
              <a:rPr lang="en-ID" sz="1200" dirty="0"/>
              <a:t> </a:t>
            </a:r>
            <a:r>
              <a:rPr lang="en-ID" sz="1200" dirty="0" err="1"/>
              <a:t>keterlambatan</a:t>
            </a:r>
            <a:r>
              <a:rPr lang="en-ID" sz="1200" dirty="0"/>
              <a:t>.</a:t>
            </a:r>
          </a:p>
          <a:p>
            <a:pPr algn="just"/>
            <a:endParaRPr lang="en-ID" sz="1200" dirty="0"/>
          </a:p>
          <a:p>
            <a:pPr algn="just"/>
            <a:r>
              <a:rPr lang="en-ID" sz="1200" b="1" dirty="0"/>
              <a:t>Problem statement</a:t>
            </a:r>
          </a:p>
          <a:p>
            <a:pPr algn="just"/>
            <a:endParaRPr lang="en-ID" sz="1200" dirty="0"/>
          </a:p>
          <a:p>
            <a:pPr algn="just"/>
            <a:r>
              <a:rPr lang="en-ID" sz="1200" dirty="0"/>
              <a:t>Perusahaan </a:t>
            </a:r>
            <a:r>
              <a:rPr lang="en-ID" sz="1200" dirty="0" err="1"/>
              <a:t>ini</a:t>
            </a:r>
            <a:r>
              <a:rPr lang="en-ID" sz="1200" dirty="0"/>
              <a:t> </a:t>
            </a:r>
            <a:r>
              <a:rPr lang="en-ID" sz="1200" dirty="0" err="1"/>
              <a:t>membutuhkan</a:t>
            </a:r>
            <a:r>
              <a:rPr lang="en-ID" sz="1200" dirty="0"/>
              <a:t> </a:t>
            </a:r>
            <a:r>
              <a:rPr lang="en-ID" sz="1200" dirty="0" err="1"/>
              <a:t>sebuah</a:t>
            </a:r>
            <a:r>
              <a:rPr lang="en-ID" sz="1200" dirty="0"/>
              <a:t> </a:t>
            </a:r>
            <a:r>
              <a:rPr lang="en-ID" sz="1200" dirty="0" err="1"/>
              <a:t>solusi</a:t>
            </a:r>
            <a:r>
              <a:rPr lang="en-ID" sz="1200" dirty="0"/>
              <a:t> yang </a:t>
            </a:r>
            <a:r>
              <a:rPr lang="en-ID" sz="1200" dirty="0" err="1"/>
              <a:t>dapat</a:t>
            </a:r>
            <a:r>
              <a:rPr lang="en-ID" sz="1200" dirty="0"/>
              <a:t> </a:t>
            </a:r>
            <a:r>
              <a:rPr lang="en-ID" sz="1200" dirty="0" err="1"/>
              <a:t>mengintegrasikan</a:t>
            </a:r>
            <a:r>
              <a:rPr lang="en-ID" sz="1200" dirty="0"/>
              <a:t> data </a:t>
            </a:r>
            <a:r>
              <a:rPr lang="en-ID" sz="1200" dirty="0" err="1"/>
              <a:t>dari</a:t>
            </a:r>
            <a:r>
              <a:rPr lang="en-ID" sz="1200" dirty="0"/>
              <a:t> </a:t>
            </a:r>
            <a:r>
              <a:rPr lang="en-ID" sz="1200" dirty="0" err="1"/>
              <a:t>berbagai</a:t>
            </a:r>
            <a:r>
              <a:rPr lang="en-ID" sz="1200" dirty="0"/>
              <a:t> </a:t>
            </a:r>
            <a:r>
              <a:rPr lang="en-ID" sz="1200" dirty="0" err="1"/>
              <a:t>sumber</a:t>
            </a:r>
            <a:r>
              <a:rPr lang="en-ID" sz="1200" dirty="0"/>
              <a:t>, </a:t>
            </a:r>
            <a:r>
              <a:rPr lang="en-ID" sz="1200" dirty="0" err="1"/>
              <a:t>membersihkan</a:t>
            </a:r>
            <a:r>
              <a:rPr lang="en-ID" sz="1200" dirty="0"/>
              <a:t> dan </a:t>
            </a:r>
            <a:r>
              <a:rPr lang="en-ID" sz="1200" dirty="0" err="1"/>
              <a:t>mentransformasi</a:t>
            </a:r>
            <a:r>
              <a:rPr lang="en-ID" sz="1200" dirty="0"/>
              <a:t> data, </a:t>
            </a:r>
            <a:r>
              <a:rPr lang="en-ID" sz="1200" dirty="0" err="1"/>
              <a:t>membangun</a:t>
            </a:r>
            <a:r>
              <a:rPr lang="en-ID" sz="1200" dirty="0"/>
              <a:t> data warehouse yang </a:t>
            </a:r>
            <a:r>
              <a:rPr lang="en-ID" sz="1200" dirty="0" err="1"/>
              <a:t>efisien</a:t>
            </a:r>
            <a:r>
              <a:rPr lang="en-ID" sz="1200" dirty="0"/>
              <a:t>, dan </a:t>
            </a:r>
            <a:r>
              <a:rPr lang="en-ID" sz="1200" dirty="0" err="1"/>
              <a:t>menyediakan</a:t>
            </a:r>
            <a:r>
              <a:rPr lang="en-ID" sz="1200" dirty="0"/>
              <a:t> </a:t>
            </a:r>
            <a:r>
              <a:rPr lang="en-ID" sz="1200" dirty="0" err="1"/>
              <a:t>alat</a:t>
            </a:r>
            <a:r>
              <a:rPr lang="en-ID" sz="1200" dirty="0"/>
              <a:t> </a:t>
            </a:r>
            <a:r>
              <a:rPr lang="en-ID" sz="1200" dirty="0" err="1"/>
              <a:t>pelaporan</a:t>
            </a:r>
            <a:r>
              <a:rPr lang="en-ID" sz="1200" dirty="0"/>
              <a:t> yang user-friendly. </a:t>
            </a:r>
            <a:r>
              <a:rPr lang="en-ID" sz="1200" dirty="0" err="1"/>
              <a:t>Dengan</a:t>
            </a:r>
            <a:r>
              <a:rPr lang="en-ID" sz="1200" dirty="0"/>
              <a:t> </a:t>
            </a:r>
            <a:r>
              <a:rPr lang="en-ID" sz="1200" dirty="0" err="1"/>
              <a:t>demikian</a:t>
            </a:r>
            <a:r>
              <a:rPr lang="en-ID" sz="1200" dirty="0"/>
              <a:t>, </a:t>
            </a:r>
            <a:r>
              <a:rPr lang="en-ID" sz="1200" dirty="0" err="1"/>
              <a:t>perusahaan</a:t>
            </a:r>
            <a:r>
              <a:rPr lang="en-ID" sz="1200" dirty="0"/>
              <a:t> </a:t>
            </a:r>
            <a:r>
              <a:rPr lang="en-ID" sz="1200" dirty="0" err="1"/>
              <a:t>dapat</a:t>
            </a:r>
            <a:r>
              <a:rPr lang="en-ID" sz="1200" dirty="0"/>
              <a:t> </a:t>
            </a:r>
            <a:r>
              <a:rPr lang="en-ID" sz="1200" dirty="0" err="1"/>
              <a:t>mengatasi</a:t>
            </a:r>
            <a:r>
              <a:rPr lang="en-ID" sz="1200" dirty="0"/>
              <a:t> </a:t>
            </a:r>
            <a:r>
              <a:rPr lang="en-ID" sz="1200" dirty="0" err="1"/>
              <a:t>masalah</a:t>
            </a:r>
            <a:r>
              <a:rPr lang="en-ID" sz="1200" dirty="0"/>
              <a:t> </a:t>
            </a:r>
            <a:r>
              <a:rPr lang="en-ID" sz="1200" dirty="0" err="1"/>
              <a:t>keterlambatan</a:t>
            </a:r>
            <a:r>
              <a:rPr lang="en-ID" sz="1200" dirty="0"/>
              <a:t> dan </a:t>
            </a:r>
            <a:r>
              <a:rPr lang="en-ID" sz="1200" dirty="0" err="1"/>
              <a:t>ketidakakuratan</a:t>
            </a:r>
            <a:r>
              <a:rPr lang="en-ID" sz="1200" dirty="0"/>
              <a:t> data, </a:t>
            </a:r>
            <a:r>
              <a:rPr lang="en-ID" sz="1200" dirty="0" err="1"/>
              <a:t>meningkatkan</a:t>
            </a:r>
            <a:r>
              <a:rPr lang="en-ID" sz="1200" dirty="0"/>
              <a:t> </a:t>
            </a:r>
            <a:r>
              <a:rPr lang="en-ID" sz="1200" dirty="0" err="1"/>
              <a:t>efisiensi</a:t>
            </a:r>
            <a:r>
              <a:rPr lang="en-ID" sz="1200" dirty="0"/>
              <a:t> proses </a:t>
            </a:r>
            <a:r>
              <a:rPr lang="en-ID" sz="1200" dirty="0" err="1"/>
              <a:t>pengambilan</a:t>
            </a:r>
            <a:r>
              <a:rPr lang="en-ID" sz="1200" dirty="0"/>
              <a:t> </a:t>
            </a:r>
            <a:r>
              <a:rPr lang="en-ID" sz="1200" dirty="0" err="1"/>
              <a:t>keputusan</a:t>
            </a:r>
            <a:r>
              <a:rPr lang="en-ID" sz="1200" dirty="0"/>
              <a:t>, dan </a:t>
            </a:r>
            <a:r>
              <a:rPr lang="en-ID" sz="1200" dirty="0" err="1"/>
              <a:t>mengurangi</a:t>
            </a:r>
            <a:r>
              <a:rPr lang="en-ID" sz="1200" dirty="0"/>
              <a:t> </a:t>
            </a:r>
            <a:r>
              <a:rPr lang="en-ID" sz="1200" dirty="0" err="1"/>
              <a:t>biaya</a:t>
            </a:r>
            <a:r>
              <a:rPr lang="en-ID" sz="1200" dirty="0"/>
              <a:t> </a:t>
            </a:r>
            <a:r>
              <a:rPr lang="en-ID" sz="1200" dirty="0" err="1"/>
              <a:t>operasional</a:t>
            </a:r>
            <a:r>
              <a:rPr lang="en-ID" sz="1200" dirty="0"/>
              <a:t>.</a:t>
            </a:r>
          </a:p>
        </p:txBody>
      </p:sp>
      <p:sp>
        <p:nvSpPr>
          <p:cNvPr id="112" name="Google Shape;112;g265ee868302_0_99"/>
          <p:cNvSpPr txBox="1"/>
          <p:nvPr/>
        </p:nvSpPr>
        <p:spPr>
          <a:xfrm>
            <a:off x="349107" y="280068"/>
            <a:ext cx="8463000" cy="646500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5098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n" sz="3000" b="1" i="0" u="none" strike="noStrike" cap="none" dirty="0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Project </a:t>
            </a:r>
            <a:r>
              <a:rPr lang="en" sz="3000" b="1" i="0" u="none" strike="noStrike" cap="none" dirty="0">
                <a:solidFill>
                  <a:schemeClr val="accent5"/>
                </a:solidFill>
                <a:latin typeface="Rubik"/>
                <a:ea typeface="Rubik"/>
                <a:cs typeface="Rubik"/>
                <a:sym typeface="Rubik"/>
              </a:rPr>
              <a:t>Portfolio</a:t>
            </a:r>
            <a:endParaRPr sz="3000" b="1" i="0" u="none" strike="noStrike" cap="none" dirty="0">
              <a:solidFill>
                <a:schemeClr val="accent5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13" name="Google Shape;113;g265ee868302_0_99"/>
          <p:cNvSpPr txBox="1"/>
          <p:nvPr/>
        </p:nvSpPr>
        <p:spPr>
          <a:xfrm>
            <a:off x="5889399" y="4523215"/>
            <a:ext cx="29664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 i="0" u="none" strike="noStrike" cap="none" dirty="0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Project explanation video </a:t>
            </a:r>
            <a:r>
              <a:rPr lang="en" sz="1200" b="1" i="0" u="none" strike="noStrike" cap="none" dirty="0">
                <a:solidFill>
                  <a:schemeClr val="accent5"/>
                </a:solidFill>
                <a:latin typeface="Rubik"/>
                <a:ea typeface="Rubik"/>
                <a:cs typeface="Rubik"/>
                <a:sym typeface="Rubik"/>
                <a:hlinkClick r:id="rId5"/>
              </a:rPr>
              <a:t>here</a:t>
            </a:r>
            <a:r>
              <a:rPr lang="en" sz="1200" b="1" i="0" u="none" strike="noStrike" cap="none" dirty="0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!</a:t>
            </a:r>
            <a:endParaRPr sz="1200" b="1" i="0" u="none" strike="noStrike" cap="none" dirty="0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>
          <a:extLst>
            <a:ext uri="{FF2B5EF4-FFF2-40B4-BE49-F238E27FC236}">
              <a16:creationId xmlns:a16="http://schemas.microsoft.com/office/drawing/2014/main" id="{B4B8F149-3A0E-2B7B-5A74-D7DB71E05A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g23ec2985a68_1_33">
            <a:extLst>
              <a:ext uri="{FF2B5EF4-FFF2-40B4-BE49-F238E27FC236}">
                <a16:creationId xmlns:a16="http://schemas.microsoft.com/office/drawing/2014/main" id="{35AAADB9-7C8D-912C-B67F-FC55BAF0563A}"/>
              </a:ext>
            </a:extLst>
          </p:cNvPr>
          <p:cNvPicPr preferRelativeResize="0"/>
          <p:nvPr/>
        </p:nvPicPr>
        <p:blipFill rotWithShape="1">
          <a:blip r:embed="rId3">
            <a:alphaModFix amt="10000"/>
          </a:blip>
          <a:srcRect/>
          <a:stretch/>
        </p:blipFill>
        <p:spPr>
          <a:xfrm>
            <a:off x="16659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g23ec2985a68_1_33">
            <a:extLst>
              <a:ext uri="{FF2B5EF4-FFF2-40B4-BE49-F238E27FC236}">
                <a16:creationId xmlns:a16="http://schemas.microsoft.com/office/drawing/2014/main" id="{D6E0A735-3145-96D3-57DC-0FD3E6290B16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g23ec2985a68_1_33">
            <a:extLst>
              <a:ext uri="{FF2B5EF4-FFF2-40B4-BE49-F238E27FC236}">
                <a16:creationId xmlns:a16="http://schemas.microsoft.com/office/drawing/2014/main" id="{DB16A260-054D-A5C0-8BEA-862900142D75}"/>
              </a:ext>
            </a:extLst>
          </p:cNvPr>
          <p:cNvSpPr txBox="1"/>
          <p:nvPr/>
        </p:nvSpPr>
        <p:spPr>
          <a:xfrm>
            <a:off x="340500" y="452038"/>
            <a:ext cx="8463000" cy="600300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5098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4000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Rubik"/>
              <a:buAutoNum type="arabicPeriod"/>
            </a:pPr>
            <a:r>
              <a:rPr lang="en" sz="2700" b="1" dirty="0">
                <a:latin typeface="Rubik"/>
                <a:ea typeface="Rubik"/>
                <a:cs typeface="Rubik"/>
                <a:sym typeface="Rubik"/>
              </a:rPr>
              <a:t>Data Warehouse Creation</a:t>
            </a:r>
            <a:endParaRPr sz="2700" b="1" i="0" u="none" strike="noStrike" cap="none" dirty="0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21" name="Google Shape;121;g23ec2985a68_1_33">
            <a:extLst>
              <a:ext uri="{FF2B5EF4-FFF2-40B4-BE49-F238E27FC236}">
                <a16:creationId xmlns:a16="http://schemas.microsoft.com/office/drawing/2014/main" id="{A9A26400-A037-1B67-B300-4AEC624899E7}"/>
              </a:ext>
            </a:extLst>
          </p:cNvPr>
          <p:cNvSpPr txBox="1"/>
          <p:nvPr/>
        </p:nvSpPr>
        <p:spPr>
          <a:xfrm>
            <a:off x="234196" y="1940444"/>
            <a:ext cx="3019647" cy="2123628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5098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n-ID" sz="1200" i="0" u="none" strike="noStrike" cap="none" dirty="0">
                <a:latin typeface="Rubik"/>
                <a:ea typeface="Rubik"/>
                <a:cs typeface="Rubik"/>
                <a:sym typeface="Rubik"/>
              </a:rPr>
              <a:t>Restore Database:</a:t>
            </a: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n-ID" sz="1200" i="0" u="none" strike="noStrike" cap="none" dirty="0">
                <a:latin typeface="Rubik"/>
                <a:ea typeface="Rubik"/>
                <a:cs typeface="Rubik"/>
                <a:sym typeface="Rubik"/>
              </a:rPr>
              <a:t>Kink </a:t>
            </a:r>
            <a:r>
              <a:rPr lang="en-ID" sz="1200" i="0" u="none" strike="noStrike" cap="none" dirty="0" err="1">
                <a:latin typeface="Rubik"/>
                <a:ea typeface="Rubik"/>
                <a:cs typeface="Rubik"/>
                <a:sym typeface="Rubik"/>
              </a:rPr>
              <a:t>kanan</a:t>
            </a:r>
            <a:r>
              <a:rPr lang="en-ID" sz="1200" i="0" u="none" strike="noStrike" cap="none" dirty="0">
                <a:latin typeface="Rubik"/>
                <a:ea typeface="Rubik"/>
                <a:cs typeface="Rubik"/>
                <a:sym typeface="Rubik"/>
              </a:rPr>
              <a:t> pada database -&gt; </a:t>
            </a:r>
            <a:r>
              <a:rPr lang="en-ID" sz="1200" i="0" u="none" strike="noStrike" cap="none" dirty="0" err="1">
                <a:latin typeface="Rubik"/>
                <a:ea typeface="Rubik"/>
                <a:cs typeface="Rubik"/>
                <a:sym typeface="Rubik"/>
              </a:rPr>
              <a:t>pilih</a:t>
            </a:r>
            <a:r>
              <a:rPr lang="en-ID" sz="1200" i="0" u="none" strike="noStrike" cap="none" dirty="0">
                <a:latin typeface="Rubik"/>
                <a:ea typeface="Rubik"/>
                <a:cs typeface="Rubik"/>
                <a:sym typeface="Rubik"/>
              </a:rPr>
              <a:t> Restore Database -&gt; pada general </a:t>
            </a:r>
            <a:r>
              <a:rPr lang="en-ID" sz="1200" i="0" u="none" strike="noStrike" cap="none" dirty="0" err="1">
                <a:latin typeface="Rubik"/>
                <a:ea typeface="Rubik"/>
                <a:cs typeface="Rubik"/>
                <a:sym typeface="Rubik"/>
              </a:rPr>
              <a:t>bagian</a:t>
            </a:r>
            <a:r>
              <a:rPr lang="en-ID" sz="1200" dirty="0">
                <a:latin typeface="Rubik"/>
                <a:ea typeface="Rubik"/>
                <a:cs typeface="Rubik"/>
                <a:sym typeface="Rubik"/>
              </a:rPr>
              <a:t> Source</a:t>
            </a:r>
            <a:r>
              <a:rPr lang="en-ID" sz="1200" i="0" u="none" strike="noStrike" cap="none" dirty="0"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ID" sz="1200" i="0" u="none" strike="noStrike" cap="none" dirty="0" err="1">
                <a:latin typeface="Rubik"/>
                <a:ea typeface="Rubik"/>
                <a:cs typeface="Rubik"/>
                <a:sym typeface="Rubik"/>
              </a:rPr>
              <a:t>klik</a:t>
            </a:r>
            <a:r>
              <a:rPr lang="en-ID" sz="1200" i="0" u="none" strike="noStrike" cap="none" dirty="0">
                <a:latin typeface="Rubik"/>
                <a:ea typeface="Rubik"/>
                <a:cs typeface="Rubik"/>
                <a:sym typeface="Rubik"/>
              </a:rPr>
              <a:t> device -&gt; </a:t>
            </a:r>
            <a:r>
              <a:rPr lang="en-ID" sz="1200" i="0" u="none" strike="noStrike" cap="none" dirty="0" err="1">
                <a:latin typeface="Rubik"/>
                <a:ea typeface="Rubik"/>
                <a:cs typeface="Rubik"/>
                <a:sym typeface="Rubik"/>
              </a:rPr>
              <a:t>lalu</a:t>
            </a:r>
            <a:r>
              <a:rPr lang="en-ID" sz="1200" i="0" u="none" strike="noStrike" cap="none" dirty="0"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ID" sz="1200" i="0" u="none" strike="noStrike" cap="none" dirty="0" err="1">
                <a:latin typeface="Rubik"/>
                <a:ea typeface="Rubik"/>
                <a:cs typeface="Rubik"/>
                <a:sym typeface="Rubik"/>
              </a:rPr>
              <a:t>klik</a:t>
            </a:r>
            <a:r>
              <a:rPr lang="en-ID" sz="1200" i="0" u="none" strike="noStrike" cap="none" dirty="0"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ID" sz="1200" i="0" u="none" strike="noStrike" cap="none" dirty="0" err="1">
                <a:latin typeface="Rubik"/>
                <a:ea typeface="Rubik"/>
                <a:cs typeface="Rubik"/>
                <a:sym typeface="Rubik"/>
              </a:rPr>
              <a:t>titik</a:t>
            </a:r>
            <a:r>
              <a:rPr lang="en-ID" sz="1200" i="0" u="none" strike="noStrike" cap="none" dirty="0">
                <a:latin typeface="Rubik"/>
                <a:ea typeface="Rubik"/>
                <a:cs typeface="Rubik"/>
                <a:sym typeface="Rubik"/>
              </a:rPr>
              <a:t> 3(…) -&gt;pada Backup file </a:t>
            </a:r>
            <a:r>
              <a:rPr lang="en-ID" sz="1200" i="0" u="none" strike="noStrike" cap="none" dirty="0" err="1">
                <a:latin typeface="Rubik"/>
                <a:ea typeface="Rubik"/>
                <a:cs typeface="Rubik"/>
                <a:sym typeface="Rubik"/>
              </a:rPr>
              <a:t>pilih</a:t>
            </a:r>
            <a:r>
              <a:rPr lang="en-ID" sz="1200" i="0" u="none" strike="noStrike" cap="none" dirty="0">
                <a:latin typeface="Rubik"/>
                <a:ea typeface="Rubik"/>
                <a:cs typeface="Rubik"/>
                <a:sym typeface="Rubik"/>
              </a:rPr>
              <a:t> file -&gt; </a:t>
            </a:r>
            <a:r>
              <a:rPr lang="en-ID" sz="1200" i="0" u="none" strike="noStrike" cap="none" dirty="0" err="1">
                <a:latin typeface="Rubik"/>
                <a:ea typeface="Rubik"/>
                <a:cs typeface="Rubik"/>
                <a:sym typeface="Rubik"/>
              </a:rPr>
              <a:t>klik</a:t>
            </a:r>
            <a:r>
              <a:rPr lang="en-ID" sz="1200" i="0" u="none" strike="noStrike" cap="none" dirty="0">
                <a:latin typeface="Rubik"/>
                <a:ea typeface="Rubik"/>
                <a:cs typeface="Rubik"/>
                <a:sym typeface="Rubik"/>
              </a:rPr>
              <a:t> add -&gt; </a:t>
            </a:r>
            <a:r>
              <a:rPr lang="en-ID" sz="1200" i="0" u="none" strike="noStrike" cap="none" dirty="0" err="1">
                <a:latin typeface="Rubik"/>
                <a:ea typeface="Rubik"/>
                <a:cs typeface="Rubik"/>
                <a:sym typeface="Rubik"/>
              </a:rPr>
              <a:t>pilih</a:t>
            </a:r>
            <a:r>
              <a:rPr lang="en-ID" sz="1200" i="0" u="none" strike="noStrike" cap="none" dirty="0">
                <a:latin typeface="Rubik"/>
                <a:ea typeface="Rubik"/>
                <a:cs typeface="Rubik"/>
                <a:sym typeface="Rubik"/>
              </a:rPr>
              <a:t> file </a:t>
            </a:r>
            <a:r>
              <a:rPr lang="en-ID" sz="1200" i="0" u="none" strike="noStrike" cap="none" dirty="0" err="1">
                <a:latin typeface="Rubik"/>
                <a:ea typeface="Rubik"/>
                <a:cs typeface="Rubik"/>
                <a:sym typeface="Rubik"/>
              </a:rPr>
              <a:t>sample.bak</a:t>
            </a:r>
            <a:r>
              <a:rPr lang="en-ID" sz="1200" i="0" u="none" strike="noStrike" cap="none" dirty="0">
                <a:latin typeface="Rubik"/>
                <a:ea typeface="Rubik"/>
                <a:cs typeface="Rubik"/>
                <a:sym typeface="Rubik"/>
              </a:rPr>
              <a:t> -&gt; </a:t>
            </a:r>
            <a:r>
              <a:rPr lang="en-ID" sz="1200" i="0" u="none" strike="noStrike" cap="none" dirty="0" err="1">
                <a:latin typeface="Rubik"/>
                <a:ea typeface="Rubik"/>
                <a:cs typeface="Rubik"/>
                <a:sym typeface="Rubik"/>
              </a:rPr>
              <a:t>klik</a:t>
            </a:r>
            <a:r>
              <a:rPr lang="en-ID" sz="1200" i="0" u="none" strike="noStrike" cap="none" dirty="0">
                <a:latin typeface="Rubik"/>
                <a:ea typeface="Rubik"/>
                <a:cs typeface="Rubik"/>
                <a:sym typeface="Rubik"/>
              </a:rPr>
              <a:t> ok -&gt; </a:t>
            </a:r>
            <a:r>
              <a:rPr lang="en-ID" sz="1200" i="0" u="none" strike="noStrike" cap="none" dirty="0" err="1">
                <a:latin typeface="Rubik"/>
                <a:ea typeface="Rubik"/>
                <a:cs typeface="Rubik"/>
                <a:sym typeface="Rubik"/>
              </a:rPr>
              <a:t>lalu</a:t>
            </a:r>
            <a:r>
              <a:rPr lang="en-ID" sz="1200" i="0" u="none" strike="noStrike" cap="none" dirty="0"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ID" sz="1200" i="0" u="none" strike="noStrike" cap="none" dirty="0" err="1">
                <a:latin typeface="Rubik"/>
                <a:ea typeface="Rubik"/>
                <a:cs typeface="Rubik"/>
                <a:sym typeface="Rubik"/>
              </a:rPr>
              <a:t>klik</a:t>
            </a:r>
            <a:r>
              <a:rPr lang="en-ID" sz="1200" i="0" u="none" strike="noStrike" cap="none" dirty="0">
                <a:latin typeface="Rubik"/>
                <a:ea typeface="Rubik"/>
                <a:cs typeface="Rubik"/>
                <a:sym typeface="Rubik"/>
              </a:rPr>
              <a:t> ok </a:t>
            </a:r>
            <a:r>
              <a:rPr lang="en-ID" sz="1200" i="0" u="none" strike="noStrike" cap="none" dirty="0" err="1">
                <a:latin typeface="Rubik"/>
                <a:ea typeface="Rubik"/>
                <a:cs typeface="Rubik"/>
                <a:sym typeface="Rubik"/>
              </a:rPr>
              <a:t>lagi</a:t>
            </a:r>
            <a:r>
              <a:rPr lang="en-ID" sz="1200" dirty="0">
                <a:latin typeface="Rubik"/>
                <a:ea typeface="Rubik"/>
                <a:cs typeface="Rubik"/>
                <a:sym typeface="Rubik"/>
              </a:rPr>
              <a:t>.</a:t>
            </a:r>
            <a:endParaRPr lang="en-ID" sz="1200" i="0" u="none" strike="noStrike" cap="none" dirty="0"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B4DDE250-E63D-EF19-9A74-87A46DEF82AC}"/>
              </a:ext>
            </a:extLst>
          </p:cNvPr>
          <p:cNvSpPr/>
          <p:nvPr/>
        </p:nvSpPr>
        <p:spPr>
          <a:xfrm rot="16200000">
            <a:off x="3554905" y="2918734"/>
            <a:ext cx="155089" cy="322139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967CF6-62E8-CAFD-057A-A4109E3101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8220" y="1263225"/>
            <a:ext cx="4078063" cy="3604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8558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g23ec2985a68_1_33"/>
          <p:cNvPicPr preferRelativeResize="0"/>
          <p:nvPr/>
        </p:nvPicPr>
        <p:blipFill rotWithShape="1">
          <a:blip r:embed="rId3">
            <a:alphaModFix amt="10000"/>
          </a:blip>
          <a:srcRect/>
          <a:stretch/>
        </p:blipFill>
        <p:spPr>
          <a:xfrm>
            <a:off x="0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g23ec2985a68_1_33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g23ec2985a68_1_33"/>
          <p:cNvSpPr txBox="1"/>
          <p:nvPr/>
        </p:nvSpPr>
        <p:spPr>
          <a:xfrm>
            <a:off x="340500" y="452038"/>
            <a:ext cx="8463000" cy="600300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5098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4000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Rubik"/>
              <a:buAutoNum type="arabicPeriod"/>
            </a:pPr>
            <a:r>
              <a:rPr lang="en" sz="2700" b="1" dirty="0">
                <a:latin typeface="Rubik"/>
                <a:ea typeface="Rubik"/>
                <a:cs typeface="Rubik"/>
                <a:sym typeface="Rubik"/>
              </a:rPr>
              <a:t>Data Warehouse Creation</a:t>
            </a:r>
            <a:endParaRPr sz="2700" b="1" i="0" u="none" strike="noStrike" cap="none" dirty="0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21" name="Google Shape;121;g23ec2985a68_1_33"/>
          <p:cNvSpPr txBox="1"/>
          <p:nvPr/>
        </p:nvSpPr>
        <p:spPr>
          <a:xfrm>
            <a:off x="16659" y="1182704"/>
            <a:ext cx="2679147" cy="438551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5098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n-ID" sz="1100" b="1" i="0" u="none" strike="noStrike" cap="none" dirty="0">
                <a:latin typeface="Rubik"/>
                <a:ea typeface="Rubik"/>
                <a:cs typeface="Rubik"/>
                <a:sym typeface="Rubik"/>
              </a:rPr>
              <a:t>Create Data Warehouse DWH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69EB496-4931-0923-E8C8-BB26A3F1FF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7045" y="1304456"/>
            <a:ext cx="1882643" cy="308069"/>
          </a:xfrm>
          <a:prstGeom prst="rect">
            <a:avLst/>
          </a:prstGeom>
        </p:spPr>
      </p:pic>
      <p:sp>
        <p:nvSpPr>
          <p:cNvPr id="8" name="Google Shape;121;g23ec2985a68_1_33">
            <a:extLst>
              <a:ext uri="{FF2B5EF4-FFF2-40B4-BE49-F238E27FC236}">
                <a16:creationId xmlns:a16="http://schemas.microsoft.com/office/drawing/2014/main" id="{C6854248-9D96-9103-FFA9-4A9B21C30B4B}"/>
              </a:ext>
            </a:extLst>
          </p:cNvPr>
          <p:cNvSpPr txBox="1"/>
          <p:nvPr/>
        </p:nvSpPr>
        <p:spPr>
          <a:xfrm>
            <a:off x="5482387" y="803204"/>
            <a:ext cx="2679147" cy="461635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5098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n-ID" sz="1200" b="1" i="0" u="none" strike="noStrike" cap="none" dirty="0">
                <a:latin typeface="Rubik"/>
                <a:ea typeface="Rubik"/>
                <a:cs typeface="Rubik"/>
                <a:sym typeface="Rubik"/>
              </a:rPr>
              <a:t>Create </a:t>
            </a:r>
            <a:r>
              <a:rPr lang="en-ID" sz="1200" b="1" i="0" u="none" strike="noStrike" cap="none" dirty="0" err="1">
                <a:latin typeface="Rubik"/>
                <a:ea typeface="Rubik"/>
                <a:cs typeface="Rubik"/>
                <a:sym typeface="Rubik"/>
              </a:rPr>
              <a:t>Tabel</a:t>
            </a:r>
            <a:r>
              <a:rPr lang="en-ID" sz="1200" b="1" i="0" u="none" strike="noStrike" cap="none" dirty="0">
                <a:latin typeface="Rubik"/>
                <a:ea typeface="Rubik"/>
                <a:cs typeface="Rubik"/>
                <a:sym typeface="Rubik"/>
              </a:rPr>
              <a:t> D</a:t>
            </a:r>
            <a:r>
              <a:rPr lang="en-ID" sz="1200" b="1" dirty="0"/>
              <a:t>imension</a:t>
            </a:r>
            <a:endParaRPr lang="en-ID" sz="1200" b="1" i="0" u="none" strike="noStrike" cap="none" dirty="0"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AF32329-B96B-F805-3E6C-F30FA23970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08205" y="1638662"/>
            <a:ext cx="3627509" cy="3324667"/>
          </a:xfrm>
          <a:prstGeom prst="rect">
            <a:avLst/>
          </a:prstGeom>
        </p:spPr>
      </p:pic>
      <p:sp>
        <p:nvSpPr>
          <p:cNvPr id="11" name="Arrow: Down 10">
            <a:extLst>
              <a:ext uri="{FF2B5EF4-FFF2-40B4-BE49-F238E27FC236}">
                <a16:creationId xmlns:a16="http://schemas.microsoft.com/office/drawing/2014/main" id="{AC511F6E-8184-51D4-5F21-9D51FDD72C73}"/>
              </a:ext>
            </a:extLst>
          </p:cNvPr>
          <p:cNvSpPr/>
          <p:nvPr/>
        </p:nvSpPr>
        <p:spPr>
          <a:xfrm rot="10800000" flipV="1">
            <a:off x="6720413" y="1211670"/>
            <a:ext cx="202835" cy="24682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D90AC476-D54A-8500-ECCC-BD323CEB13CB}"/>
              </a:ext>
            </a:extLst>
          </p:cNvPr>
          <p:cNvSpPr/>
          <p:nvPr/>
        </p:nvSpPr>
        <p:spPr>
          <a:xfrm rot="16200000">
            <a:off x="2539523" y="1285254"/>
            <a:ext cx="155089" cy="322139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3" name="Google Shape;121;g23ec2985a68_1_33">
            <a:extLst>
              <a:ext uri="{FF2B5EF4-FFF2-40B4-BE49-F238E27FC236}">
                <a16:creationId xmlns:a16="http://schemas.microsoft.com/office/drawing/2014/main" id="{567F1046-CE35-8F41-F8DE-0B1EC2340BB2}"/>
              </a:ext>
            </a:extLst>
          </p:cNvPr>
          <p:cNvSpPr txBox="1"/>
          <p:nvPr/>
        </p:nvSpPr>
        <p:spPr>
          <a:xfrm>
            <a:off x="996521" y="2031755"/>
            <a:ext cx="2679147" cy="438551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5098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n-ID" sz="1100" b="1" i="0" u="none" strike="noStrike" cap="none" dirty="0">
                <a:latin typeface="Rubik"/>
                <a:ea typeface="Rubik"/>
                <a:cs typeface="Rubik"/>
                <a:sym typeface="Rubik"/>
              </a:rPr>
              <a:t>Create Data </a:t>
            </a:r>
            <a:r>
              <a:rPr lang="en-ID" sz="1100" b="1" i="0" u="none" strike="noStrike" cap="none" dirty="0" err="1">
                <a:latin typeface="Rubik"/>
                <a:ea typeface="Rubik"/>
                <a:cs typeface="Rubik"/>
                <a:sym typeface="Rubik"/>
              </a:rPr>
              <a:t>Tabel</a:t>
            </a:r>
            <a:r>
              <a:rPr lang="en-ID" sz="1100" b="1" i="0" u="none" strike="noStrike" cap="none" dirty="0"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ID" sz="1100" b="1" dirty="0" err="1"/>
              <a:t>FactTransaction</a:t>
            </a:r>
            <a:endParaRPr lang="en-ID" sz="1100" b="1" i="0" u="none" strike="noStrike" cap="none" dirty="0"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B93E753-3457-C7F4-605B-C2E07E5B60B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6621" y="2978193"/>
            <a:ext cx="4018849" cy="1939056"/>
          </a:xfrm>
          <a:prstGeom prst="rect">
            <a:avLst/>
          </a:prstGeom>
        </p:spPr>
      </p:pic>
      <p:sp>
        <p:nvSpPr>
          <p:cNvPr id="16" name="Arrow: Down 15">
            <a:extLst>
              <a:ext uri="{FF2B5EF4-FFF2-40B4-BE49-F238E27FC236}">
                <a16:creationId xmlns:a16="http://schemas.microsoft.com/office/drawing/2014/main" id="{A76894B9-6199-23C0-EADB-C17A33AC9E64}"/>
              </a:ext>
            </a:extLst>
          </p:cNvPr>
          <p:cNvSpPr/>
          <p:nvPr/>
        </p:nvSpPr>
        <p:spPr>
          <a:xfrm>
            <a:off x="2336095" y="2491257"/>
            <a:ext cx="180277" cy="312703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>
          <a:extLst>
            <a:ext uri="{FF2B5EF4-FFF2-40B4-BE49-F238E27FC236}">
              <a16:creationId xmlns:a16="http://schemas.microsoft.com/office/drawing/2014/main" id="{D72E2AC1-4573-730F-45D8-66C31B53A5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g23ec2985a68_1_33">
            <a:extLst>
              <a:ext uri="{FF2B5EF4-FFF2-40B4-BE49-F238E27FC236}">
                <a16:creationId xmlns:a16="http://schemas.microsoft.com/office/drawing/2014/main" id="{1913CBAA-1E0B-2432-B92C-CE4C6CCE8C1F}"/>
              </a:ext>
            </a:extLst>
          </p:cNvPr>
          <p:cNvPicPr preferRelativeResize="0"/>
          <p:nvPr/>
        </p:nvPicPr>
        <p:blipFill rotWithShape="1">
          <a:blip r:embed="rId3">
            <a:alphaModFix amt="10000"/>
          </a:blip>
          <a:srcRect/>
          <a:stretch/>
        </p:blipFill>
        <p:spPr>
          <a:xfrm>
            <a:off x="-1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g23ec2985a68_1_33">
            <a:extLst>
              <a:ext uri="{FF2B5EF4-FFF2-40B4-BE49-F238E27FC236}">
                <a16:creationId xmlns:a16="http://schemas.microsoft.com/office/drawing/2014/main" id="{EED14C57-AE7A-B5D1-74EA-84753F327B30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g23ec2985a68_1_33">
            <a:extLst>
              <a:ext uri="{FF2B5EF4-FFF2-40B4-BE49-F238E27FC236}">
                <a16:creationId xmlns:a16="http://schemas.microsoft.com/office/drawing/2014/main" id="{82381099-008C-8C5F-995B-7C1655D2509A}"/>
              </a:ext>
            </a:extLst>
          </p:cNvPr>
          <p:cNvSpPr txBox="1"/>
          <p:nvPr/>
        </p:nvSpPr>
        <p:spPr>
          <a:xfrm>
            <a:off x="340500" y="452038"/>
            <a:ext cx="8463000" cy="600300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5098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4000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Rubik"/>
              <a:buAutoNum type="arabicPeriod"/>
            </a:pPr>
            <a:r>
              <a:rPr lang="en" sz="2700" b="1" dirty="0">
                <a:latin typeface="Rubik"/>
                <a:ea typeface="Rubik"/>
                <a:cs typeface="Rubik"/>
                <a:sym typeface="Rubik"/>
              </a:rPr>
              <a:t>Data Warehouse Creation</a:t>
            </a:r>
            <a:endParaRPr sz="2700" b="1" i="0" u="none" strike="noStrike" cap="none" dirty="0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21" name="Google Shape;121;g23ec2985a68_1_33">
            <a:extLst>
              <a:ext uri="{FF2B5EF4-FFF2-40B4-BE49-F238E27FC236}">
                <a16:creationId xmlns:a16="http://schemas.microsoft.com/office/drawing/2014/main" id="{A8634DF3-A97B-1792-43FB-A429A31186E1}"/>
              </a:ext>
            </a:extLst>
          </p:cNvPr>
          <p:cNvSpPr txBox="1"/>
          <p:nvPr/>
        </p:nvSpPr>
        <p:spPr>
          <a:xfrm>
            <a:off x="132201" y="1504377"/>
            <a:ext cx="2679147" cy="646300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5098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n-ID" sz="2000" b="1" i="0" u="none" strike="noStrike" cap="none" dirty="0">
                <a:latin typeface="Rubik"/>
                <a:ea typeface="Rubik"/>
                <a:cs typeface="Rubik"/>
                <a:sym typeface="Rubik"/>
              </a:rPr>
              <a:t>Result</a:t>
            </a:r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9059CD8C-F363-9C9C-4D19-E06CCDD9AD08}"/>
              </a:ext>
            </a:extLst>
          </p:cNvPr>
          <p:cNvSpPr/>
          <p:nvPr/>
        </p:nvSpPr>
        <p:spPr>
          <a:xfrm rot="5400000" flipV="1">
            <a:off x="2270592" y="1608593"/>
            <a:ext cx="219295" cy="55050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772EED-CD2A-B540-4F1E-AEE04F9EB3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69770" y="1006833"/>
            <a:ext cx="5747732" cy="175402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8666B1C-2DAC-C7F6-6A61-682496BCBF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16554" y="2884967"/>
            <a:ext cx="3301046" cy="2169042"/>
          </a:xfrm>
          <a:prstGeom prst="rect">
            <a:avLst/>
          </a:prstGeom>
        </p:spPr>
      </p:pic>
      <p:sp>
        <p:nvSpPr>
          <p:cNvPr id="14" name="Google Shape;121;g23ec2985a68_1_33">
            <a:extLst>
              <a:ext uri="{FF2B5EF4-FFF2-40B4-BE49-F238E27FC236}">
                <a16:creationId xmlns:a16="http://schemas.microsoft.com/office/drawing/2014/main" id="{77CE00BE-37D0-84F9-DBEF-895976F5CDA6}"/>
              </a:ext>
            </a:extLst>
          </p:cNvPr>
          <p:cNvSpPr txBox="1"/>
          <p:nvPr/>
        </p:nvSpPr>
        <p:spPr>
          <a:xfrm>
            <a:off x="118958" y="3733605"/>
            <a:ext cx="2679147" cy="553968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5098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n-ID" sz="1600" b="1" i="0" u="none" strike="noStrike" cap="none" dirty="0">
                <a:latin typeface="Rubik"/>
                <a:ea typeface="Rubik"/>
                <a:cs typeface="Rubik"/>
                <a:sym typeface="Rubik"/>
              </a:rPr>
              <a:t>Result Diagram </a:t>
            </a:r>
            <a:r>
              <a:rPr lang="en-ID" sz="1600" b="1" i="0" u="none" strike="noStrike" cap="none" dirty="0" err="1">
                <a:latin typeface="Rubik"/>
                <a:ea typeface="Rubik"/>
                <a:cs typeface="Rubik"/>
                <a:sym typeface="Rubik"/>
              </a:rPr>
              <a:t>Tabel</a:t>
            </a:r>
            <a:endParaRPr lang="en-ID" sz="1600" b="1" i="0" u="none" strike="noStrike" cap="none" dirty="0"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7" name="Arrow: Down 16">
            <a:extLst>
              <a:ext uri="{FF2B5EF4-FFF2-40B4-BE49-F238E27FC236}">
                <a16:creationId xmlns:a16="http://schemas.microsoft.com/office/drawing/2014/main" id="{DDD2678E-3719-67B7-E167-15DC776A7E83}"/>
              </a:ext>
            </a:extLst>
          </p:cNvPr>
          <p:cNvSpPr/>
          <p:nvPr/>
        </p:nvSpPr>
        <p:spPr>
          <a:xfrm rot="5400000" flipV="1">
            <a:off x="3085421" y="3493604"/>
            <a:ext cx="252159" cy="103397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0963727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g23ec2985a68_1_42"/>
          <p:cNvPicPr preferRelativeResize="0"/>
          <p:nvPr/>
        </p:nvPicPr>
        <p:blipFill rotWithShape="1">
          <a:blip r:embed="rId3">
            <a:alphaModFix amt="10000"/>
          </a:blip>
          <a:srcRect/>
          <a:stretch/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g23ec2985a68_1_42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g23ec2985a68_1_42"/>
          <p:cNvSpPr txBox="1"/>
          <p:nvPr/>
        </p:nvSpPr>
        <p:spPr>
          <a:xfrm>
            <a:off x="340500" y="452038"/>
            <a:ext cx="8463000" cy="600300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5098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4000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Rubik"/>
              <a:buAutoNum type="arabicPeriod" startAt="2"/>
            </a:pPr>
            <a:r>
              <a:rPr lang="en" sz="2700" b="1">
                <a:latin typeface="Rubik"/>
                <a:ea typeface="Rubik"/>
                <a:cs typeface="Rubik"/>
                <a:sym typeface="Rubik"/>
              </a:rPr>
              <a:t>Create ETL Job for Dimension Table</a:t>
            </a:r>
            <a:endParaRPr sz="2700" b="1" i="0" u="none" strike="noStrike" cap="non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29" name="Google Shape;129;g23ec2985a68_1_42"/>
          <p:cNvSpPr txBox="1"/>
          <p:nvPr/>
        </p:nvSpPr>
        <p:spPr>
          <a:xfrm>
            <a:off x="340500" y="2220564"/>
            <a:ext cx="3359628" cy="1708130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5098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just">
              <a:lnSpc>
                <a:spcPct val="150000"/>
              </a:lnSpc>
              <a:buClr>
                <a:schemeClr val="dk1"/>
              </a:buClr>
              <a:buSzPts val="5000"/>
            </a:pPr>
            <a:r>
              <a:rPr lang="en-ID" sz="1100" b="0" i="0" u="none" strike="noStrike" cap="none" dirty="0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Pa</a:t>
            </a:r>
            <a:r>
              <a:rPr lang="en-ID" sz="1100" dirty="0">
                <a:latin typeface="Rubik"/>
                <a:ea typeface="Rubik"/>
                <a:cs typeface="Rubik"/>
                <a:sym typeface="Rubik"/>
              </a:rPr>
              <a:t>da proses </a:t>
            </a:r>
            <a:r>
              <a:rPr lang="en-ID" sz="1100" dirty="0" err="1">
                <a:latin typeface="Rubik"/>
                <a:ea typeface="Rubik"/>
                <a:cs typeface="Rubik"/>
                <a:sym typeface="Rubik"/>
              </a:rPr>
              <a:t>tMap</a:t>
            </a:r>
            <a:r>
              <a:rPr lang="en-ID" sz="1100" dirty="0"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ID" sz="1100" dirty="0" err="1">
                <a:latin typeface="Rubik"/>
                <a:ea typeface="Rubik"/>
                <a:cs typeface="Rubik"/>
                <a:sym typeface="Rubik"/>
              </a:rPr>
              <a:t>sebelum</a:t>
            </a:r>
            <a:r>
              <a:rPr lang="en-ID" sz="1100" dirty="0"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ID" sz="1100" dirty="0" err="1">
                <a:latin typeface="Rubik"/>
                <a:ea typeface="Rubik"/>
                <a:cs typeface="Rubik"/>
                <a:sym typeface="Rubik"/>
              </a:rPr>
              <a:t>ke</a:t>
            </a:r>
            <a:r>
              <a:rPr lang="en-ID" sz="1100" dirty="0">
                <a:latin typeface="Rubik"/>
                <a:ea typeface="Rubik"/>
                <a:cs typeface="Rubik"/>
                <a:sym typeface="Rubik"/>
              </a:rPr>
              <a:t> output </a:t>
            </a:r>
            <a:r>
              <a:rPr lang="en-ID" sz="1100" dirty="0" err="1">
                <a:latin typeface="Rubik"/>
                <a:ea typeface="Rubik"/>
                <a:cs typeface="Rubik"/>
                <a:sym typeface="Rubik"/>
              </a:rPr>
              <a:t>DimCustomer</a:t>
            </a:r>
            <a:r>
              <a:rPr lang="en-ID" sz="1100" dirty="0"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ID" sz="1100" dirty="0" err="1">
                <a:latin typeface="Rubik"/>
                <a:ea typeface="Rubik"/>
                <a:cs typeface="Rubik"/>
                <a:sym typeface="Rubik"/>
              </a:rPr>
              <a:t>dilakukan</a:t>
            </a:r>
            <a:r>
              <a:rPr lang="en-ID" sz="1100" dirty="0"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ID" sz="1100" dirty="0" err="1">
                <a:latin typeface="Rubik"/>
                <a:ea typeface="Rubik"/>
                <a:cs typeface="Rubik"/>
                <a:sym typeface="Rubik"/>
              </a:rPr>
              <a:t>perubahan</a:t>
            </a:r>
            <a:r>
              <a:rPr lang="en-ID" sz="1100" dirty="0">
                <a:latin typeface="Rubik"/>
                <a:ea typeface="Rubik"/>
                <a:cs typeface="Rubik"/>
                <a:sym typeface="Rubik"/>
              </a:rPr>
              <a:t> data </a:t>
            </a:r>
            <a:r>
              <a:rPr lang="en-ID" sz="1100" dirty="0" err="1"/>
              <a:t>dari</a:t>
            </a:r>
            <a:r>
              <a:rPr lang="en-ID" sz="1100" dirty="0"/>
              <a:t> </a:t>
            </a:r>
            <a:r>
              <a:rPr lang="en-ID" sz="1100" dirty="0" err="1"/>
              <a:t>kolom</a:t>
            </a:r>
            <a:r>
              <a:rPr lang="en-ID" sz="1100" dirty="0"/>
              <a:t> </a:t>
            </a:r>
            <a:r>
              <a:rPr lang="en-ID" sz="1100" dirty="0" err="1"/>
              <a:t>tersebut</a:t>
            </a:r>
            <a:r>
              <a:rPr lang="en-ID" sz="1100" dirty="0"/>
              <a:t> </a:t>
            </a:r>
            <a:r>
              <a:rPr lang="en-ID" sz="1100" dirty="0" err="1"/>
              <a:t>diubah</a:t>
            </a:r>
            <a:r>
              <a:rPr lang="en-ID" sz="1100" dirty="0"/>
              <a:t> </a:t>
            </a:r>
            <a:r>
              <a:rPr lang="en-ID" sz="1100" dirty="0" err="1"/>
              <a:t>menjadi</a:t>
            </a:r>
            <a:r>
              <a:rPr lang="en-ID" sz="1100" dirty="0"/>
              <a:t> </a:t>
            </a:r>
            <a:r>
              <a:rPr lang="en-ID" sz="1100" dirty="0" err="1"/>
              <a:t>huruf</a:t>
            </a:r>
            <a:r>
              <a:rPr lang="en-ID" sz="1100" dirty="0"/>
              <a:t> </a:t>
            </a:r>
            <a:r>
              <a:rPr lang="en-ID" sz="1100" dirty="0" err="1"/>
              <a:t>kapital</a:t>
            </a:r>
            <a:r>
              <a:rPr lang="en-ID" sz="1100" dirty="0"/>
              <a:t> </a:t>
            </a:r>
            <a:r>
              <a:rPr lang="en-ID" sz="1100" dirty="0" err="1"/>
              <a:t>kecuali</a:t>
            </a:r>
            <a:r>
              <a:rPr lang="en-ID" sz="1100" dirty="0"/>
              <a:t> </a:t>
            </a:r>
            <a:r>
              <a:rPr lang="en-ID" sz="1100" dirty="0" err="1"/>
              <a:t>untuk</a:t>
            </a:r>
            <a:r>
              <a:rPr lang="en-ID" sz="1100" dirty="0"/>
              <a:t> </a:t>
            </a:r>
            <a:r>
              <a:rPr lang="en-ID" sz="1100" dirty="0" err="1"/>
              <a:t>kolom</a:t>
            </a:r>
            <a:r>
              <a:rPr lang="en-ID" sz="1100" dirty="0"/>
              <a:t> </a:t>
            </a:r>
            <a:r>
              <a:rPr lang="en-ID" sz="1100" dirty="0" err="1"/>
              <a:t>CustomerID</a:t>
            </a:r>
            <a:r>
              <a:rPr lang="en-ID" sz="1100" dirty="0"/>
              <a:t>, Age dan Email. Adapun </a:t>
            </a:r>
            <a:r>
              <a:rPr lang="en-ID" sz="1100" dirty="0" err="1"/>
              <a:t>tabel</a:t>
            </a:r>
            <a:r>
              <a:rPr lang="en-ID" sz="1100" dirty="0"/>
              <a:t>  </a:t>
            </a:r>
            <a:r>
              <a:rPr lang="en-ID" sz="1100" dirty="0" err="1"/>
              <a:t>DimAccount</a:t>
            </a:r>
            <a:r>
              <a:rPr lang="en-ID" sz="1100" dirty="0"/>
              <a:t> dan </a:t>
            </a:r>
            <a:r>
              <a:rPr lang="en-ID" sz="1100" dirty="0" err="1"/>
              <a:t>DimBranch</a:t>
            </a:r>
            <a:r>
              <a:rPr lang="en-ID" sz="1100" dirty="0"/>
              <a:t> </a:t>
            </a:r>
            <a:r>
              <a:rPr lang="en-ID" sz="1100" dirty="0" err="1"/>
              <a:t>langsung</a:t>
            </a:r>
            <a:r>
              <a:rPr lang="en-ID" sz="1100" dirty="0"/>
              <a:t> </a:t>
            </a:r>
            <a:r>
              <a:rPr lang="en-ID" sz="1100" dirty="0" err="1"/>
              <a:t>ke</a:t>
            </a:r>
            <a:r>
              <a:rPr lang="en-ID" sz="1100" dirty="0"/>
              <a:t> output </a:t>
            </a:r>
            <a:r>
              <a:rPr lang="en-ID" sz="1100" dirty="0" err="1"/>
              <a:t>tanpa</a:t>
            </a:r>
            <a:r>
              <a:rPr lang="en-ID" sz="1100" dirty="0"/>
              <a:t> </a:t>
            </a:r>
            <a:r>
              <a:rPr lang="en-ID" sz="1100" dirty="0" err="1"/>
              <a:t>ada</a:t>
            </a:r>
            <a:r>
              <a:rPr lang="en-ID" sz="1100" dirty="0"/>
              <a:t> </a:t>
            </a:r>
            <a:r>
              <a:rPr lang="en-ID" sz="1100" dirty="0" err="1"/>
              <a:t>perubahan</a:t>
            </a:r>
            <a:r>
              <a:rPr lang="en-ID" sz="1100" dirty="0"/>
              <a:t>.</a:t>
            </a:r>
            <a:endParaRPr sz="1100" b="0" i="0" u="none" strike="noStrike" cap="none" dirty="0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E6EC03F-60E7-FA3A-C0C0-8C815EB20A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0368" y="1299653"/>
            <a:ext cx="4543132" cy="358913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2613</TotalTime>
  <Words>876</Words>
  <Application>Microsoft Office PowerPoint</Application>
  <PresentationFormat>On-screen Show (16:9)</PresentationFormat>
  <Paragraphs>62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3" baseType="lpstr">
      <vt:lpstr>Arial</vt:lpstr>
      <vt:lpstr>Rubik Light</vt:lpstr>
      <vt:lpstr>var(--artdeco-reset-typography-font-family-sans)</vt:lpstr>
      <vt:lpstr>Rubik Medium</vt:lpstr>
      <vt:lpstr>Rubik</vt:lpstr>
      <vt:lpstr>__Inter_d65c78</vt:lpstr>
      <vt:lpstr>-apple-system</vt:lpstr>
      <vt:lpstr>Rubik SemiBold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Berikut berapa link dokumen: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ALEX PUJI FIRMANSYAH</cp:lastModifiedBy>
  <cp:revision>10</cp:revision>
  <dcterms:modified xsi:type="dcterms:W3CDTF">2024-12-14T09:45:10Z</dcterms:modified>
</cp:coreProperties>
</file>